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 id="2147483679" r:id="rId2"/>
  </p:sldMasterIdLst>
  <p:notesMasterIdLst>
    <p:notesMasterId r:id="rId38"/>
  </p:notesMasterIdLst>
  <p:handoutMasterIdLst>
    <p:handoutMasterId r:id="rId39"/>
  </p:handoutMasterIdLst>
  <p:sldIdLst>
    <p:sldId id="256" r:id="rId3"/>
    <p:sldId id="286" r:id="rId4"/>
    <p:sldId id="258" r:id="rId5"/>
    <p:sldId id="259" r:id="rId6"/>
    <p:sldId id="262" r:id="rId7"/>
    <p:sldId id="288" r:id="rId8"/>
    <p:sldId id="287" r:id="rId9"/>
    <p:sldId id="260" r:id="rId10"/>
    <p:sldId id="289" r:id="rId11"/>
    <p:sldId id="290" r:id="rId12"/>
    <p:sldId id="265" r:id="rId13"/>
    <p:sldId id="291" r:id="rId14"/>
    <p:sldId id="292" r:id="rId15"/>
    <p:sldId id="293" r:id="rId16"/>
    <p:sldId id="294" r:id="rId17"/>
    <p:sldId id="299" r:id="rId18"/>
    <p:sldId id="295" r:id="rId19"/>
    <p:sldId id="296" r:id="rId20"/>
    <p:sldId id="297" r:id="rId21"/>
    <p:sldId id="298" r:id="rId22"/>
    <p:sldId id="269" r:id="rId23"/>
    <p:sldId id="270" r:id="rId24"/>
    <p:sldId id="271" r:id="rId25"/>
    <p:sldId id="300" r:id="rId26"/>
    <p:sldId id="301" r:id="rId27"/>
    <p:sldId id="302" r:id="rId28"/>
    <p:sldId id="303" r:id="rId29"/>
    <p:sldId id="304" r:id="rId30"/>
    <p:sldId id="274" r:id="rId31"/>
    <p:sldId id="272" r:id="rId32"/>
    <p:sldId id="273" r:id="rId33"/>
    <p:sldId id="305" r:id="rId34"/>
    <p:sldId id="306" r:id="rId35"/>
    <p:sldId id="307" r:id="rId36"/>
    <p:sldId id="282" r:id="rId37"/>
  </p:sldIdLst>
  <p:sldSz cx="12192000" cy="6858000"/>
  <p:notesSz cx="6858000" cy="9144000"/>
  <p:defaultTex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7"/>
    <p:restoredTop sz="93699"/>
  </p:normalViewPr>
  <p:slideViewPr>
    <p:cSldViewPr snapToGrid="0" snapToObjects="1">
      <p:cViewPr varScale="1">
        <p:scale>
          <a:sx n="77" d="100"/>
          <a:sy n="77" d="100"/>
        </p:scale>
        <p:origin x="144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906D1A6-1E26-4D3B-AB12-A280268A15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8B2B2EC4-1FA2-4269-8941-F67B0FF1A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1B0A03-8CBA-48B9-8B56-1FAEA8B3C652}" type="datetimeFigureOut">
              <a:rPr lang="en-US" smtClean="0"/>
              <a:t>9/25/2018</a:t>
            </a:fld>
            <a:endParaRPr lang="en-US"/>
          </a:p>
        </p:txBody>
      </p:sp>
      <p:sp>
        <p:nvSpPr>
          <p:cNvPr id="4" name="页脚占位符 3">
            <a:extLst>
              <a:ext uri="{FF2B5EF4-FFF2-40B4-BE49-F238E27FC236}">
                <a16:creationId xmlns:a16="http://schemas.microsoft.com/office/drawing/2014/main" id="{729369A8-5733-469D-8202-571286E588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A7D5C8B1-71BE-4AD9-90C5-475ED7B272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D1954F-4A20-4DC1-9F74-3C89D63901CC}" type="slidenum">
              <a:rPr lang="en-US" smtClean="0"/>
              <a:t>‹#›</a:t>
            </a:fld>
            <a:endParaRPr lang="en-US"/>
          </a:p>
        </p:txBody>
      </p:sp>
    </p:spTree>
    <p:extLst>
      <p:ext uri="{BB962C8B-B14F-4D97-AF65-F5344CB8AC3E}">
        <p14:creationId xmlns:p14="http://schemas.microsoft.com/office/powerpoint/2010/main" val="3746715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2D351-CF72-4101-8CFD-791A84210C93}" type="datetimeFigureOut">
              <a:rPr lang="en-US" smtClean="0"/>
              <a:t>9/25/2018</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1EC25-A141-4B94-98B4-41910A5A0C34}" type="slidenum">
              <a:rPr lang="en-US" smtClean="0"/>
              <a:t>‹#›</a:t>
            </a:fld>
            <a:endParaRPr lang="en-US"/>
          </a:p>
        </p:txBody>
      </p:sp>
    </p:spTree>
    <p:extLst>
      <p:ext uri="{BB962C8B-B14F-4D97-AF65-F5344CB8AC3E}">
        <p14:creationId xmlns:p14="http://schemas.microsoft.com/office/powerpoint/2010/main" val="66062883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office.msn.com.cn/"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100000">
                <a:schemeClr val="accent2">
                  <a:lumMod val="50000"/>
                </a:schemeClr>
              </a:gs>
              <a:gs pos="41000">
                <a:schemeClr val="accent1">
                  <a:lumMod val="75000"/>
                </a:schemeClr>
              </a:gs>
              <a:gs pos="0">
                <a:schemeClr val="accent3">
                  <a:lumMod val="75000"/>
                </a:schemeClr>
              </a:gs>
              <a:gs pos="72000">
                <a:schemeClr val="accent2">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占位符 6"/>
          <p:cNvSpPr>
            <a:spLocks noGrp="1"/>
          </p:cNvSpPr>
          <p:nvPr>
            <p:ph type="body" sz="quarter" idx="13"/>
          </p:nvPr>
        </p:nvSpPr>
        <p:spPr>
          <a:xfrm>
            <a:off x="2915213" y="2128074"/>
            <a:ext cx="8084654" cy="1041761"/>
          </a:xfrm>
          <a:prstGeom prst="rect">
            <a:avLst/>
          </a:prstGeom>
        </p:spPr>
        <p:txBody>
          <a:bodyPr anchor="t"/>
          <a:lstStyle>
            <a:lvl1pPr marL="0" indent="0" algn="l">
              <a:lnSpc>
                <a:spcPct val="100000"/>
              </a:lnSpc>
              <a:buNone/>
              <a:defRPr sz="54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grpSp>
        <p:nvGrpSpPr>
          <p:cNvPr id="9" name="组 8"/>
          <p:cNvGrpSpPr/>
          <p:nvPr userDrawn="1"/>
        </p:nvGrpSpPr>
        <p:grpSpPr>
          <a:xfrm rot="18636342">
            <a:off x="-4842314" y="-4768554"/>
            <a:ext cx="9526783" cy="8018066"/>
            <a:chOff x="-1833690" y="-2141397"/>
            <a:chExt cx="9526783" cy="9526783"/>
          </a:xfrm>
        </p:grpSpPr>
        <p:sp>
          <p:nvSpPr>
            <p:cNvPr id="7" name="椭圆 1"/>
            <p:cNvSpPr/>
            <p:nvPr userDrawn="1"/>
          </p:nvSpPr>
          <p:spPr>
            <a:xfrm rot="19800000">
              <a:off x="-1833690" y="-185788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椭圆 1"/>
            <p:cNvSpPr/>
            <p:nvPr userDrawn="1"/>
          </p:nvSpPr>
          <p:spPr>
            <a:xfrm rot="16690395">
              <a:off x="-1479391" y="-176863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0" name="文本占位符 6"/>
          <p:cNvSpPr>
            <a:spLocks noGrp="1"/>
          </p:cNvSpPr>
          <p:nvPr>
            <p:ph type="body" sz="quarter" idx="14"/>
          </p:nvPr>
        </p:nvSpPr>
        <p:spPr>
          <a:xfrm>
            <a:off x="2915213" y="3169834"/>
            <a:ext cx="8084654" cy="588643"/>
          </a:xfrm>
          <a:prstGeom prst="rect">
            <a:avLst/>
          </a:prstGeom>
        </p:spPr>
        <p:txBody>
          <a:bodyPr anchor="t"/>
          <a:lstStyle>
            <a:lvl1pPr marL="0" indent="0" algn="l">
              <a:lnSpc>
                <a:spcPct val="100000"/>
              </a:lnSpc>
              <a:buNone/>
              <a:defRPr sz="2400" b="0">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grpSp>
        <p:nvGrpSpPr>
          <p:cNvPr id="11" name="组 10"/>
          <p:cNvGrpSpPr/>
          <p:nvPr userDrawn="1"/>
        </p:nvGrpSpPr>
        <p:grpSpPr>
          <a:xfrm rot="18636342">
            <a:off x="7423535" y="5313870"/>
            <a:ext cx="9526783" cy="8018066"/>
            <a:chOff x="-1833690" y="-2141397"/>
            <a:chExt cx="9526783" cy="9526783"/>
          </a:xfrm>
        </p:grpSpPr>
        <p:sp>
          <p:nvSpPr>
            <p:cNvPr id="12" name="椭圆 1"/>
            <p:cNvSpPr/>
            <p:nvPr userDrawn="1"/>
          </p:nvSpPr>
          <p:spPr>
            <a:xfrm rot="19800000">
              <a:off x="-1833690" y="-185788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3" name="椭圆 1"/>
            <p:cNvSpPr/>
            <p:nvPr userDrawn="1"/>
          </p:nvSpPr>
          <p:spPr>
            <a:xfrm rot="16690395">
              <a:off x="-1479391" y="-176863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4" name="文本占位符 6"/>
          <p:cNvSpPr>
            <a:spLocks noGrp="1"/>
          </p:cNvSpPr>
          <p:nvPr>
            <p:ph type="body" sz="quarter" idx="15"/>
          </p:nvPr>
        </p:nvSpPr>
        <p:spPr>
          <a:xfrm>
            <a:off x="2915213" y="4033466"/>
            <a:ext cx="8084654" cy="588643"/>
          </a:xfrm>
          <a:prstGeom prst="rect">
            <a:avLst/>
          </a:prstGeom>
        </p:spPr>
        <p:txBody>
          <a:bodyPr anchor="t"/>
          <a:lstStyle>
            <a:lvl1pPr marL="285750" indent="-285750" algn="l">
              <a:lnSpc>
                <a:spcPct val="100000"/>
              </a:lnSpc>
              <a:buFont typeface="Arial" charset="0"/>
              <a:buChar char="•"/>
              <a:defRPr sz="1400" b="0">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67982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副标题页_5">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5">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5">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59930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6" name="组 5"/>
          <p:cNvGrpSpPr/>
          <p:nvPr userDrawn="1"/>
        </p:nvGrpSpPr>
        <p:grpSpPr>
          <a:xfrm rot="17100000" flipH="1">
            <a:off x="1415669" y="-1088262"/>
            <a:ext cx="12969854" cy="15178844"/>
            <a:chOff x="-3533241" y="-1493421"/>
            <a:chExt cx="10611835" cy="9526783"/>
          </a:xfrm>
        </p:grpSpPr>
        <p:sp>
          <p:nvSpPr>
            <p:cNvPr id="3" name="椭圆 1"/>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0"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770833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1"/>
          <p:cNvSpPr/>
          <p:nvPr userDrawn="1"/>
        </p:nvSpPr>
        <p:spPr>
          <a:xfrm rot="19800000">
            <a:off x="2309329" y="-479974"/>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7526771">
            <a:off x="2555733" y="-479973"/>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896870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 name="组 3"/>
          <p:cNvGrpSpPr/>
          <p:nvPr userDrawn="1"/>
        </p:nvGrpSpPr>
        <p:grpSpPr>
          <a:xfrm rot="21247073">
            <a:off x="-1761892" y="-334537"/>
            <a:ext cx="19187532" cy="9077094"/>
            <a:chOff x="-2207941" y="334536"/>
            <a:chExt cx="19187532" cy="9077094"/>
          </a:xfrm>
        </p:grpSpPr>
        <p:sp>
          <p:nvSpPr>
            <p:cNvPr id="3" name="椭圆 1"/>
            <p:cNvSpPr/>
            <p:nvPr userDrawn="1"/>
          </p:nvSpPr>
          <p:spPr>
            <a:xfrm rot="354265">
              <a:off x="-2207941"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a:off x="-1709853"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7"/>
          <p:cNvSpPr>
            <a:spLocks noGrp="1"/>
          </p:cNvSpPr>
          <p:nvPr>
            <p:ph type="body" sz="quarter" idx="10" hasCustomPrompt="1"/>
          </p:nvPr>
        </p:nvSpPr>
        <p:spPr>
          <a:xfrm>
            <a:off x="6607140" y="258233"/>
            <a:ext cx="5302783" cy="721395"/>
          </a:xfrm>
          <a:prstGeom prst="rect">
            <a:avLst/>
          </a:prstGeom>
          <a:ln w="12700" cmpd="sng">
            <a:noFill/>
          </a:ln>
        </p:spPr>
        <p:txBody>
          <a:bodyPr vert="horz" anchor="ctr"/>
          <a:lstStyle>
            <a:lvl1pPr marL="0" indent="0" algn="r">
              <a:buNone/>
              <a:defRPr sz="2400" b="1">
                <a:solidFill>
                  <a:schemeClr val="accent3">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236616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 8"/>
          <p:cNvGrpSpPr/>
          <p:nvPr userDrawn="1"/>
        </p:nvGrpSpPr>
        <p:grpSpPr>
          <a:xfrm rot="17100000" flipH="1">
            <a:off x="-1996604" y="-2649433"/>
            <a:ext cx="12969854" cy="15178844"/>
            <a:chOff x="-3533241" y="-1493421"/>
            <a:chExt cx="10611835" cy="9526783"/>
          </a:xfrm>
        </p:grpSpPr>
        <p:sp>
          <p:nvSpPr>
            <p:cNvPr id="10" name="椭圆 1"/>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1" name="椭圆 1"/>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1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accent2">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75377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4653"/>
          </a:xfrm>
          <a:prstGeom prst="rect">
            <a:avLst/>
          </a:prstGeom>
        </p:spPr>
      </p:pic>
      <p:sp>
        <p:nvSpPr>
          <p:cNvPr id="3" name="矩形 2"/>
          <p:cNvSpPr/>
          <p:nvPr userDrawn="1"/>
        </p:nvSpPr>
        <p:spPr>
          <a:xfrm>
            <a:off x="0" y="0"/>
            <a:ext cx="12192000" cy="6858000"/>
          </a:xfrm>
          <a:prstGeom prst="rect">
            <a:avLst/>
          </a:pr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78749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_6">
    <p:bg>
      <p:bgPr>
        <a:solidFill>
          <a:schemeClr val="accent1">
            <a:lumMod val="75000"/>
          </a:schemeClr>
        </a:solidFill>
        <a:effectLst/>
      </p:bgPr>
    </p:bg>
    <p:spTree>
      <p:nvGrpSpPr>
        <p:cNvPr id="1" name=""/>
        <p:cNvGrpSpPr/>
        <p:nvPr/>
      </p:nvGrpSpPr>
      <p:grpSpPr>
        <a:xfrm>
          <a:off x="0" y="0"/>
          <a:ext cx="0" cy="0"/>
          <a:chOff x="0" y="0"/>
          <a:chExt cx="0" cy="0"/>
        </a:xfrm>
      </p:grpSpPr>
      <p:sp>
        <p:nvSpPr>
          <p:cNvPr id="7"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val="1107484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_7">
    <p:bg>
      <p:bgPr>
        <a:solidFill>
          <a:schemeClr val="accent2">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val="1214790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8">
    <p:bg>
      <p:bgPr>
        <a:solidFill>
          <a:schemeClr val="accent3">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val="159515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9">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 name="组 3"/>
          <p:cNvGrpSpPr/>
          <p:nvPr userDrawn="1"/>
        </p:nvGrpSpPr>
        <p:grpSpPr>
          <a:xfrm rot="21247073">
            <a:off x="-1761892" y="-334537"/>
            <a:ext cx="19187532" cy="9077094"/>
            <a:chOff x="-2207941" y="334536"/>
            <a:chExt cx="19187532" cy="9077094"/>
          </a:xfrm>
        </p:grpSpPr>
        <p:sp>
          <p:nvSpPr>
            <p:cNvPr id="3" name="椭圆 1"/>
            <p:cNvSpPr/>
            <p:nvPr userDrawn="1"/>
          </p:nvSpPr>
          <p:spPr>
            <a:xfrm rot="354265">
              <a:off x="-2207941"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a:off x="-1709853" y="334536"/>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7"/>
          <p:cNvSpPr>
            <a:spLocks noGrp="1"/>
          </p:cNvSpPr>
          <p:nvPr>
            <p:ph type="body" sz="quarter" idx="10" hasCustomPrompt="1"/>
          </p:nvPr>
        </p:nvSpPr>
        <p:spPr>
          <a:xfrm>
            <a:off x="6607140" y="258233"/>
            <a:ext cx="5302783" cy="721395"/>
          </a:xfrm>
          <a:prstGeom prst="rect">
            <a:avLst/>
          </a:prstGeom>
          <a:ln w="12700" cmpd="sng">
            <a:noFill/>
          </a:ln>
        </p:spPr>
        <p:txBody>
          <a:bodyPr vert="horz" anchor="ctr"/>
          <a:lstStyle>
            <a:lvl1pPr marL="0" indent="0" algn="r">
              <a:buNone/>
              <a:defRPr sz="2400" b="1">
                <a:solidFill>
                  <a:schemeClr val="accent4">
                    <a:lumMod val="75000"/>
                  </a:schemeClr>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59593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_三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082848" y="169379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015489" y="169379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5" name="文本占位符 6"/>
          <p:cNvSpPr>
            <a:spLocks noGrp="1"/>
          </p:cNvSpPr>
          <p:nvPr>
            <p:ph type="body" sz="quarter" idx="17" hasCustomPrompt="1"/>
          </p:nvPr>
        </p:nvSpPr>
        <p:spPr>
          <a:xfrm>
            <a:off x="7082848" y="3093408"/>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015489" y="3093408"/>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7" name="文本占位符 6"/>
          <p:cNvSpPr>
            <a:spLocks noGrp="1"/>
          </p:cNvSpPr>
          <p:nvPr>
            <p:ph type="body" sz="quarter" idx="19" hasCustomPrompt="1"/>
          </p:nvPr>
        </p:nvSpPr>
        <p:spPr>
          <a:xfrm>
            <a:off x="7086211" y="449301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018852" y="449301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670484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内容页_9">
    <p:spTree>
      <p:nvGrpSpPr>
        <p:cNvPr id="1" name=""/>
        <p:cNvGrpSpPr/>
        <p:nvPr/>
      </p:nvGrpSpPr>
      <p:grpSpPr>
        <a:xfrm>
          <a:off x="0" y="0"/>
          <a:ext cx="0" cy="0"/>
          <a:chOff x="0" y="0"/>
          <a:chExt cx="0" cy="0"/>
        </a:xfrm>
      </p:grpSpPr>
      <p:pic>
        <p:nvPicPr>
          <p:cNvPr id="9" name="图片 8" descr="图片包含 文字&#10;&#10;已生成高可信度的说明">
            <a:extLst>
              <a:ext uri="{FF2B5EF4-FFF2-40B4-BE49-F238E27FC236}">
                <a16:creationId xmlns:a16="http://schemas.microsoft.com/office/drawing/2014/main" id="{A2BF52C5-A11B-4ACE-AB16-BC87B0881B0B}"/>
              </a:ext>
            </a:extLst>
          </p:cNvPr>
          <p:cNvPicPr>
            <a:picLocks noChangeAspect="1"/>
          </p:cNvPicPr>
          <p:nvPr userDrawn="1"/>
        </p:nvPicPr>
        <p:blipFill rotWithShape="1">
          <a:blip r:embed="rId2"/>
          <a:srcRect b="8540"/>
          <a:stretch/>
        </p:blipFill>
        <p:spPr>
          <a:xfrm>
            <a:off x="0" y="0"/>
            <a:ext cx="12192000" cy="5838092"/>
          </a:xfrm>
          <a:prstGeom prst="rect">
            <a:avLst/>
          </a:prstGeom>
          <a:effectLst>
            <a:outerShdw blurRad="546100" dir="12600000" sx="1000" sy="1000" algn="t" rotWithShape="0">
              <a:prstClr val="black">
                <a:alpha val="40000"/>
              </a:prstClr>
            </a:outerShdw>
            <a:reflection stA="64000" dir="5400000" sy="-100000" algn="bl" rotWithShape="0"/>
          </a:effectLst>
        </p:spPr>
      </p:pic>
      <p:grpSp>
        <p:nvGrpSpPr>
          <p:cNvPr id="4" name="组 3"/>
          <p:cNvGrpSpPr/>
          <p:nvPr userDrawn="1"/>
        </p:nvGrpSpPr>
        <p:grpSpPr>
          <a:xfrm rot="20336760">
            <a:off x="-9359375" y="-6195610"/>
            <a:ext cx="19924185" cy="9801929"/>
            <a:chOff x="-6274117" y="-6252407"/>
            <a:chExt cx="19924185" cy="9801929"/>
          </a:xfrm>
        </p:grpSpPr>
        <p:sp>
          <p:nvSpPr>
            <p:cNvPr id="3" name="椭圆 1"/>
            <p:cNvSpPr/>
            <p:nvPr userDrawn="1"/>
          </p:nvSpPr>
          <p:spPr>
            <a:xfrm rot="354265">
              <a:off x="-5039376" y="-6252407"/>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a:off x="-6274117" y="-5527572"/>
              <a:ext cx="18689444" cy="9077094"/>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accent3">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7"/>
          <p:cNvSpPr>
            <a:spLocks noGrp="1"/>
          </p:cNvSpPr>
          <p:nvPr>
            <p:ph type="body" sz="quarter" idx="10" hasCustomPrompt="1"/>
          </p:nvPr>
        </p:nvSpPr>
        <p:spPr>
          <a:xfrm>
            <a:off x="-739804" y="292981"/>
            <a:ext cx="5302783" cy="721395"/>
          </a:xfrm>
          <a:prstGeom prst="rect">
            <a:avLst/>
          </a:prstGeom>
          <a:ln w="12700" cmpd="sng">
            <a:noFill/>
          </a:ln>
        </p:spPr>
        <p:txBody>
          <a:bodyPr vert="horz" anchor="ctr"/>
          <a:lstStyle>
            <a:lvl1pPr marL="0" indent="0" algn="r">
              <a:buNone/>
              <a:defRPr sz="2400" b="1">
                <a:solidFill>
                  <a:sysClr val="windowText" lastClr="000000"/>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2034877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_10">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Tree>
    <p:extLst>
      <p:ext uri="{BB962C8B-B14F-4D97-AF65-F5344CB8AC3E}">
        <p14:creationId xmlns:p14="http://schemas.microsoft.com/office/powerpoint/2010/main" val="1035317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页_10">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grpSp>
        <p:nvGrpSpPr>
          <p:cNvPr id="7" name="组 8">
            <a:extLst>
              <a:ext uri="{FF2B5EF4-FFF2-40B4-BE49-F238E27FC236}">
                <a16:creationId xmlns:a16="http://schemas.microsoft.com/office/drawing/2014/main" id="{8D7FA809-0119-44DC-9206-5F2BD3C4332A}"/>
              </a:ext>
            </a:extLst>
          </p:cNvPr>
          <p:cNvGrpSpPr/>
          <p:nvPr userDrawn="1"/>
        </p:nvGrpSpPr>
        <p:grpSpPr>
          <a:xfrm rot="17100000" flipH="1">
            <a:off x="-3185324" y="-2649433"/>
            <a:ext cx="12969854" cy="15178844"/>
            <a:chOff x="-3533241" y="-1493421"/>
            <a:chExt cx="10611835" cy="9526783"/>
          </a:xfrm>
        </p:grpSpPr>
        <p:sp>
          <p:nvSpPr>
            <p:cNvPr id="9" name="椭圆 1">
              <a:extLst>
                <a:ext uri="{FF2B5EF4-FFF2-40B4-BE49-F238E27FC236}">
                  <a16:creationId xmlns:a16="http://schemas.microsoft.com/office/drawing/2014/main" id="{23B56095-696D-4A79-90FF-C14CF3F16F8D}"/>
                </a:ext>
              </a:extLst>
            </p:cNvPr>
            <p:cNvSpPr/>
            <p:nvPr userDrawn="1"/>
          </p:nvSpPr>
          <p:spPr>
            <a:xfrm rot="19800000">
              <a:off x="-3533241" y="-1061330"/>
              <a:ext cx="10611835" cy="8841402"/>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0" name="椭圆 1">
              <a:extLst>
                <a:ext uri="{FF2B5EF4-FFF2-40B4-BE49-F238E27FC236}">
                  <a16:creationId xmlns:a16="http://schemas.microsoft.com/office/drawing/2014/main" id="{DEDBEA3B-2149-4886-86B4-A124D80E61E4}"/>
                </a:ext>
              </a:extLst>
            </p:cNvPr>
            <p:cNvSpPr/>
            <p:nvPr userDrawn="1"/>
          </p:nvSpPr>
          <p:spPr>
            <a:xfrm rot="17526771">
              <a:off x="-3623933" y="-1120658"/>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Tree>
    <p:extLst>
      <p:ext uri="{BB962C8B-B14F-4D97-AF65-F5344CB8AC3E}">
        <p14:creationId xmlns:p14="http://schemas.microsoft.com/office/powerpoint/2010/main" val="2750945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_11">
    <p:bg>
      <p:bgPr>
        <a:solidFill>
          <a:schemeClr val="accent5">
            <a:lumMod val="75000"/>
          </a:schemeClr>
        </a:solidFill>
        <a:effectLst/>
      </p:bgPr>
    </p:bg>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Tree>
    <p:extLst>
      <p:ext uri="{BB962C8B-B14F-4D97-AF65-F5344CB8AC3E}">
        <p14:creationId xmlns:p14="http://schemas.microsoft.com/office/powerpoint/2010/main" val="1988714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68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rPr>
              <a:t>标注</a:t>
            </a:r>
          </a:p>
        </p:txBody>
      </p:sp>
      <p:sp>
        <p:nvSpPr>
          <p:cNvPr id="11" name="矩形 10"/>
          <p:cNvSpPr/>
          <p:nvPr userDrawn="1"/>
        </p:nvSpPr>
        <p:spPr>
          <a:xfrm>
            <a:off x="2572589" y="759873"/>
            <a:ext cx="1402001" cy="3453253"/>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字体使用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行距</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背景图片出处</a:t>
            </a: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4239879"/>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英文 </a:t>
            </a:r>
            <a:r>
              <a:rPr kumimoji="0" lang="is-IS" altLang="zh-CN" sz="1400" b="0" i="0" u="none" strike="noStrike" kern="0" cap="none" spc="0" normalizeH="0" baseline="0" noProof="0" dirty="0">
                <a:ln>
                  <a:noFill/>
                </a:ln>
                <a:solidFill>
                  <a:srgbClr val="FFFFFF"/>
                </a:solidFill>
                <a:effectLst/>
                <a:uLnTx/>
                <a:uFillTx/>
                <a:latin typeface="Segoe UI Light"/>
                <a:cs typeface="Segoe UI Light"/>
              </a:rPr>
              <a:t>Microsoft YaHei</a:t>
            </a:r>
            <a:endParaRPr kumimoji="0" lang="zh-CN" altLang="en-US" sz="1400" b="0" i="0" u="none" strike="noStrike" kern="0" cap="none" spc="0" normalizeH="0" baseline="0" noProof="0" dirty="0">
              <a:ln>
                <a:noFill/>
              </a:ln>
              <a:solidFill>
                <a:srgbClr val="FFFFFF"/>
              </a:solidFill>
              <a:effectLst/>
              <a:uLnTx/>
              <a:uFillTx/>
              <a:latin typeface="Segoe UI Light"/>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中文 微软雅黑</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rPr>
              <a:t>正文 </a:t>
            </a:r>
            <a:r>
              <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rPr>
              <a:t>1.3</a:t>
            </a: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rgbClr val="FFFFFF"/>
                </a:solidFill>
                <a:effectLst/>
                <a:uLnTx/>
                <a:uFillTx/>
                <a:latin typeface="Segoe UI Light"/>
                <a:ea typeface="微软雅黑"/>
                <a:cs typeface="Segoe UI Light"/>
              </a:rPr>
              <a:t>cn.bing.com</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本网站所提供的任何信息内容（包括但不限于 </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PPT</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模板、</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Word</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文档、</a:t>
            </a:r>
            <a:r>
              <a:rPr kumimoji="0" lang="en-US" altLang="zh-CN"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Excel</a:t>
            </a:r>
            <a:r>
              <a:rPr kumimoji="0" lang="zh-CN" altLang="en-US" sz="1333" b="0" i="0" u="none" strike="noStrike" kern="1200" cap="none" spc="0" normalizeH="0" baseline="0" noProof="0" dirty="0">
                <a:ln>
                  <a:noFill/>
                </a:ln>
                <a:solidFill>
                  <a:prstClr val="white"/>
                </a:solidFill>
                <a:effectLst/>
                <a:uLnTx/>
                <a:uFillTx/>
                <a:latin typeface="Segoe UI Light" charset="0"/>
                <a:ea typeface="Segoe UI Light" charset="0"/>
                <a:cs typeface="Segoe UI Light" charset="0"/>
              </a:rPr>
              <a:t> </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图表、图片素材等）均受</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中华人民共和国著作权法</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信息网络传播权保护条例</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及其他适用的法律法规的保护，未经权利人书面明确授权，信息内容的任何部分</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包括图片或图表</a:t>
            </a:r>
            <a:r>
              <a:rPr kumimoji="0" lang="en-US" altLang="zh-CN" sz="1333" b="0" i="0" u="none" strike="noStrike" kern="1200" cap="none" spc="0" normalizeH="0" baseline="0" noProof="0" dirty="0">
                <a:ln>
                  <a:noFill/>
                </a:ln>
                <a:solidFill>
                  <a:prstClr val="white"/>
                </a:solidFill>
                <a:effectLst/>
                <a:uLnTx/>
                <a:uFillTx/>
                <a:latin typeface="Century Gothic"/>
                <a:ea typeface="微软雅黑" charset="0"/>
                <a:cs typeface="+mn-cs"/>
              </a:rPr>
              <a:t>)</a:t>
            </a:r>
            <a:r>
              <a:rPr kumimoji="0" lang="zh-CN" altLang="en-US" sz="1333" b="0" i="0" u="none" strike="noStrike" kern="1200" cap="none" spc="0" normalizeH="0" baseline="0" noProof="0" dirty="0">
                <a:ln>
                  <a:noFill/>
                </a:ln>
                <a:solidFill>
                  <a:prstClr val="white"/>
                </a:solidFill>
                <a:effectLst/>
                <a:uLnTx/>
                <a:uFillTx/>
                <a:latin typeface="Century Gothic"/>
                <a:ea typeface="微软雅黑" charset="0"/>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411089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背景图片素材">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9585"/>
            <a:r>
              <a:rPr lang="zh-CN" altLang="en-US" sz="1800" dirty="0">
                <a:solidFill>
                  <a:schemeClr val="tx1">
                    <a:lumMod val="75000"/>
                    <a:lumOff val="25000"/>
                  </a:schemeClr>
                </a:solidFill>
                <a:latin typeface="Segoe UI Light"/>
                <a:ea typeface="微软雅黑"/>
                <a:cs typeface="Segoe UI Light"/>
              </a:rPr>
              <a:t>背景图片素材</a:t>
            </a:r>
          </a:p>
        </p:txBody>
      </p:sp>
      <p:sp>
        <p:nvSpPr>
          <p:cNvPr id="5" name="矩形 4"/>
          <p:cNvSpPr/>
          <p:nvPr userDrawn="1"/>
        </p:nvSpPr>
        <p:spPr>
          <a:xfrm>
            <a:off x="440603" y="182445"/>
            <a:ext cx="777777" cy="246221"/>
          </a:xfrm>
          <a:prstGeom prst="rect">
            <a:avLst/>
          </a:prstGeom>
        </p:spPr>
        <p:txBody>
          <a:bodyPr wrap="none">
            <a:spAutoFit/>
          </a:bodyPr>
          <a:lstStyle/>
          <a:p>
            <a:pPr defTabSz="609585"/>
            <a:r>
              <a:rPr kumimoji="1" lang="en-US" altLang="zh-CN" sz="1000" dirty="0">
                <a:solidFill>
                  <a:schemeClr val="tx1">
                    <a:lumMod val="75000"/>
                    <a:lumOff val="25000"/>
                  </a:schemeClr>
                </a:solidFill>
                <a:latin typeface="Segoe UI Light"/>
                <a:ea typeface="微软雅黑" charset="0"/>
                <a:cs typeface="Segoe UI Light"/>
              </a:rPr>
              <a:t>OfficePLUS</a:t>
            </a:r>
            <a:endParaRPr lang="zh-CN" altLang="en-US" sz="1000" dirty="0">
              <a:solidFill>
                <a:schemeClr val="tx1">
                  <a:lumMod val="75000"/>
                  <a:lumOff val="25000"/>
                </a:schemeClr>
              </a:solidFill>
              <a:latin typeface="Segoe UI Light"/>
              <a:ea typeface="微软雅黑" charset="0"/>
              <a:cs typeface="Segoe UI Light"/>
            </a:endParaRPr>
          </a:p>
        </p:txBody>
      </p:sp>
    </p:spTree>
    <p:extLst>
      <p:ext uri="{BB962C8B-B14F-4D97-AF65-F5344CB8AC3E}">
        <p14:creationId xmlns:p14="http://schemas.microsoft.com/office/powerpoint/2010/main" val="1051757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fficePLUS">
    <p:spTree>
      <p:nvGrpSpPr>
        <p:cNvPr id="1" name=""/>
        <p:cNvGrpSpPr/>
        <p:nvPr/>
      </p:nvGrpSpPr>
      <p:grpSpPr>
        <a:xfrm>
          <a:off x="0" y="0"/>
          <a:ext cx="0" cy="0"/>
          <a:chOff x="0" y="0"/>
          <a:chExt cx="0" cy="0"/>
        </a:xfrm>
      </p:grpSpPr>
      <p:sp>
        <p:nvSpPr>
          <p:cNvPr id="7" name="文本框 6"/>
          <p:cNvSpPr txBox="1"/>
          <p:nvPr userDrawn="1"/>
        </p:nvSpPr>
        <p:spPr>
          <a:xfrm>
            <a:off x="4447955" y="4458724"/>
            <a:ext cx="3296095" cy="297454"/>
          </a:xfrm>
          <a:prstGeom prst="rect">
            <a:avLst/>
          </a:prstGeom>
          <a:noFill/>
        </p:spPr>
        <p:txBody>
          <a:bodyPr wrap="none" rtlCol="0">
            <a:spAutoFit/>
          </a:bodyPr>
          <a:lstStyle/>
          <a:p>
            <a:pPr marL="0" marR="0" lvl="0" indent="0" algn="ctr" defTabSz="609585" eaLnBrk="1" fontAlgn="auto" latinLnBrk="0" hangingPunct="1">
              <a:lnSpc>
                <a:spcPct val="100000"/>
              </a:lnSpc>
              <a:spcBef>
                <a:spcPts val="0"/>
              </a:spcBef>
              <a:spcAft>
                <a:spcPts val="0"/>
              </a:spcAft>
              <a:buClrTx/>
              <a:buSzTx/>
              <a:buFontTx/>
              <a:buNone/>
              <a:tabLst/>
              <a:defRPr/>
            </a:pPr>
            <a:r>
              <a:rPr kumimoji="1" lang="zh-CN" altLang="en-US" sz="1333" b="0" i="0" u="none" strike="noStrike" kern="0" cap="none" spc="0" normalizeH="0" baseline="0" noProof="0" dirty="0">
                <a:ln>
                  <a:noFill/>
                </a:ln>
                <a:solidFill>
                  <a:srgbClr val="000000"/>
                </a:solidFill>
                <a:effectLst/>
                <a:uLnTx/>
                <a:uFillTx/>
                <a:latin typeface="Century Gothic"/>
                <a:ea typeface="微软雅黑" charset="0"/>
              </a:rPr>
              <a:t>点击</a:t>
            </a:r>
            <a:r>
              <a:rPr kumimoji="1" lang="en-US" altLang="zh-CN" sz="1333" b="0" i="0" u="none" strike="noStrike" kern="0" cap="none" spc="0" normalizeH="0" baseline="0" noProof="0" dirty="0">
                <a:ln>
                  <a:noFill/>
                </a:ln>
                <a:solidFill>
                  <a:srgbClr val="000000"/>
                </a:solidFill>
                <a:effectLst/>
                <a:uLnTx/>
                <a:uFillTx/>
                <a:latin typeface="Segoe UI Light" charset="0"/>
                <a:ea typeface="Segoe UI Light" charset="0"/>
                <a:cs typeface="Segoe UI Light" charset="0"/>
              </a:rPr>
              <a:t>Logo</a:t>
            </a:r>
            <a:r>
              <a:rPr kumimoji="1" lang="zh-CN" altLang="en-US" sz="1333" b="0" i="0" u="none" strike="noStrike" kern="0" cap="none" spc="0" normalizeH="0" baseline="0" noProof="0" dirty="0">
                <a:ln>
                  <a:noFill/>
                </a:ln>
                <a:solidFill>
                  <a:srgbClr val="000000"/>
                </a:solidFill>
                <a:effectLst/>
                <a:uLnTx/>
                <a:uFillTx/>
                <a:latin typeface="Century Gothic"/>
                <a:ea typeface="微软雅黑" charset="0"/>
              </a:rPr>
              <a:t>获取更多优质模板（放映模式）</a:t>
            </a:r>
          </a:p>
        </p:txBody>
      </p:sp>
      <p:pic>
        <p:nvPicPr>
          <p:cNvPr id="4" name="图片 3">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0" y="3227832"/>
            <a:ext cx="3048000" cy="402336"/>
          </a:xfrm>
          <a:prstGeom prst="rect">
            <a:avLst/>
          </a:prstGeom>
        </p:spPr>
      </p:pic>
    </p:spTree>
    <p:extLst>
      <p:ext uri="{BB962C8B-B14F-4D97-AF65-F5344CB8AC3E}">
        <p14:creationId xmlns:p14="http://schemas.microsoft.com/office/powerpoint/2010/main" val="138976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四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153768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153768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5" name="文本占位符 6"/>
          <p:cNvSpPr>
            <a:spLocks noGrp="1"/>
          </p:cNvSpPr>
          <p:nvPr>
            <p:ph type="body" sz="quarter" idx="17" hasCustomPrompt="1"/>
          </p:nvPr>
        </p:nvSpPr>
        <p:spPr>
          <a:xfrm>
            <a:off x="7219023" y="258045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258045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3" name="文本占位符 6"/>
          <p:cNvSpPr>
            <a:spLocks noGrp="1"/>
          </p:cNvSpPr>
          <p:nvPr>
            <p:ph type="body" sz="quarter" idx="19" hasCustomPrompt="1"/>
          </p:nvPr>
        </p:nvSpPr>
        <p:spPr>
          <a:xfrm>
            <a:off x="7213362" y="362322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4" name="文本占位符 6"/>
          <p:cNvSpPr>
            <a:spLocks noGrp="1"/>
          </p:cNvSpPr>
          <p:nvPr>
            <p:ph type="body" sz="quarter" idx="20"/>
          </p:nvPr>
        </p:nvSpPr>
        <p:spPr>
          <a:xfrm>
            <a:off x="8146003" y="362322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9" name="文本占位符 6"/>
          <p:cNvSpPr>
            <a:spLocks noGrp="1"/>
          </p:cNvSpPr>
          <p:nvPr>
            <p:ph type="body" sz="quarter" idx="21" hasCustomPrompt="1"/>
          </p:nvPr>
        </p:nvSpPr>
        <p:spPr>
          <a:xfrm>
            <a:off x="7213362" y="4665992"/>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0" name="文本占位符 6"/>
          <p:cNvSpPr>
            <a:spLocks noGrp="1"/>
          </p:cNvSpPr>
          <p:nvPr>
            <p:ph type="body" sz="quarter" idx="22"/>
          </p:nvPr>
        </p:nvSpPr>
        <p:spPr>
          <a:xfrm>
            <a:off x="8146003" y="4665992"/>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719506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五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120314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120314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5" name="文本占位符 6"/>
          <p:cNvSpPr>
            <a:spLocks noGrp="1"/>
          </p:cNvSpPr>
          <p:nvPr>
            <p:ph type="body" sz="quarter" idx="17" hasCustomPrompt="1"/>
          </p:nvPr>
        </p:nvSpPr>
        <p:spPr>
          <a:xfrm>
            <a:off x="7219023" y="211210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211210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7" name="文本占位符 6"/>
          <p:cNvSpPr>
            <a:spLocks noGrp="1"/>
          </p:cNvSpPr>
          <p:nvPr>
            <p:ph type="body" sz="quarter" idx="19" hasCustomPrompt="1"/>
          </p:nvPr>
        </p:nvSpPr>
        <p:spPr>
          <a:xfrm>
            <a:off x="7219023" y="302105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151664" y="302105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21" name="文本占位符 6"/>
          <p:cNvSpPr>
            <a:spLocks noGrp="1"/>
          </p:cNvSpPr>
          <p:nvPr>
            <p:ph type="body" sz="quarter" idx="21" hasCustomPrompt="1"/>
          </p:nvPr>
        </p:nvSpPr>
        <p:spPr>
          <a:xfrm>
            <a:off x="7219023" y="3930013"/>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2" name="文本占位符 6"/>
          <p:cNvSpPr>
            <a:spLocks noGrp="1"/>
          </p:cNvSpPr>
          <p:nvPr>
            <p:ph type="body" sz="quarter" idx="22"/>
          </p:nvPr>
        </p:nvSpPr>
        <p:spPr>
          <a:xfrm>
            <a:off x="8151664" y="3930013"/>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23" name="文本占位符 6"/>
          <p:cNvSpPr>
            <a:spLocks noGrp="1"/>
          </p:cNvSpPr>
          <p:nvPr>
            <p:ph type="body" sz="quarter" idx="23" hasCustomPrompt="1"/>
          </p:nvPr>
        </p:nvSpPr>
        <p:spPr>
          <a:xfrm>
            <a:off x="7219023" y="483896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4" name="文本占位符 6"/>
          <p:cNvSpPr>
            <a:spLocks noGrp="1"/>
          </p:cNvSpPr>
          <p:nvPr>
            <p:ph type="body" sz="quarter" idx="24"/>
          </p:nvPr>
        </p:nvSpPr>
        <p:spPr>
          <a:xfrm>
            <a:off x="8151664" y="483896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959112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六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gradFill flip="none" rotWithShape="1">
              <a:gsLst>
                <a:gs pos="100000">
                  <a:schemeClr val="accent2">
                    <a:lumMod val="50000"/>
                  </a:schemeClr>
                </a:gs>
                <a:gs pos="41000">
                  <a:schemeClr val="accent1">
                    <a:lumMod val="75000"/>
                    <a:alpha val="80000"/>
                  </a:schemeClr>
                </a:gs>
                <a:gs pos="0">
                  <a:schemeClr val="accent3">
                    <a:lumMod val="75000"/>
                    <a:alpha val="80000"/>
                  </a:schemeClr>
                </a:gs>
                <a:gs pos="72000">
                  <a:schemeClr val="accent2">
                    <a:lumMod val="75000"/>
                    <a:alpha val="8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zh-CN" altLang="en-US"/>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dirty="0"/>
              <a:t>CONTENTS</a:t>
            </a:r>
            <a:endParaRPr kumimoji="1" lang="zh-CN" altLang="en-US" dirty="0"/>
          </a:p>
        </p:txBody>
      </p:sp>
      <p:sp>
        <p:nvSpPr>
          <p:cNvPr id="9" name="文本占位符 6"/>
          <p:cNvSpPr>
            <a:spLocks noGrp="1"/>
          </p:cNvSpPr>
          <p:nvPr>
            <p:ph type="body" sz="quarter" idx="15" hasCustomPrompt="1"/>
          </p:nvPr>
        </p:nvSpPr>
        <p:spPr>
          <a:xfrm>
            <a:off x="7219023" y="779399"/>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0" name="文本占位符 6"/>
          <p:cNvSpPr>
            <a:spLocks noGrp="1"/>
          </p:cNvSpPr>
          <p:nvPr>
            <p:ph type="body" sz="quarter" idx="16"/>
          </p:nvPr>
        </p:nvSpPr>
        <p:spPr>
          <a:xfrm>
            <a:off x="8151664" y="779399"/>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5" name="文本占位符 6"/>
          <p:cNvSpPr>
            <a:spLocks noGrp="1"/>
          </p:cNvSpPr>
          <p:nvPr>
            <p:ph type="body" sz="quarter" idx="17" hasCustomPrompt="1"/>
          </p:nvPr>
        </p:nvSpPr>
        <p:spPr>
          <a:xfrm>
            <a:off x="7219023" y="168835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6" name="文本占位符 6"/>
          <p:cNvSpPr>
            <a:spLocks noGrp="1"/>
          </p:cNvSpPr>
          <p:nvPr>
            <p:ph type="body" sz="quarter" idx="18"/>
          </p:nvPr>
        </p:nvSpPr>
        <p:spPr>
          <a:xfrm>
            <a:off x="8151664" y="168835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7" name="文本占位符 6"/>
          <p:cNvSpPr>
            <a:spLocks noGrp="1"/>
          </p:cNvSpPr>
          <p:nvPr>
            <p:ph type="body" sz="quarter" idx="19" hasCustomPrompt="1"/>
          </p:nvPr>
        </p:nvSpPr>
        <p:spPr>
          <a:xfrm>
            <a:off x="7219023" y="259731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18" name="文本占位符 6"/>
          <p:cNvSpPr>
            <a:spLocks noGrp="1"/>
          </p:cNvSpPr>
          <p:nvPr>
            <p:ph type="body" sz="quarter" idx="20"/>
          </p:nvPr>
        </p:nvSpPr>
        <p:spPr>
          <a:xfrm>
            <a:off x="8151664" y="259731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21" name="文本占位符 6"/>
          <p:cNvSpPr>
            <a:spLocks noGrp="1"/>
          </p:cNvSpPr>
          <p:nvPr>
            <p:ph type="body" sz="quarter" idx="21" hasCustomPrompt="1"/>
          </p:nvPr>
        </p:nvSpPr>
        <p:spPr>
          <a:xfrm>
            <a:off x="7219023" y="3506267"/>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2" name="文本占位符 6"/>
          <p:cNvSpPr>
            <a:spLocks noGrp="1"/>
          </p:cNvSpPr>
          <p:nvPr>
            <p:ph type="body" sz="quarter" idx="22"/>
          </p:nvPr>
        </p:nvSpPr>
        <p:spPr>
          <a:xfrm>
            <a:off x="8151664" y="3506267"/>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19" name="文本占位符 6"/>
          <p:cNvSpPr>
            <a:spLocks noGrp="1"/>
          </p:cNvSpPr>
          <p:nvPr>
            <p:ph type="body" sz="quarter" idx="23" hasCustomPrompt="1"/>
          </p:nvPr>
        </p:nvSpPr>
        <p:spPr>
          <a:xfrm>
            <a:off x="7219023" y="4417945"/>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0" name="文本占位符 6"/>
          <p:cNvSpPr>
            <a:spLocks noGrp="1"/>
          </p:cNvSpPr>
          <p:nvPr>
            <p:ph type="body" sz="quarter" idx="24"/>
          </p:nvPr>
        </p:nvSpPr>
        <p:spPr>
          <a:xfrm>
            <a:off x="8151664" y="4417945"/>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
        <p:nvSpPr>
          <p:cNvPr id="25" name="文本占位符 6"/>
          <p:cNvSpPr>
            <a:spLocks noGrp="1"/>
          </p:cNvSpPr>
          <p:nvPr>
            <p:ph type="body" sz="quarter" idx="25" hasCustomPrompt="1"/>
          </p:nvPr>
        </p:nvSpPr>
        <p:spPr>
          <a:xfrm>
            <a:off x="7219023" y="5326901"/>
            <a:ext cx="932642" cy="634634"/>
          </a:xfrm>
          <a:prstGeom prst="rect">
            <a:avLst/>
          </a:prstGeom>
        </p:spPr>
        <p:txBody>
          <a:bodyPr anchor="ctr"/>
          <a:lstStyle>
            <a:lvl1pPr marL="0" indent="0" algn="l">
              <a:lnSpc>
                <a:spcPct val="100000"/>
              </a:lnSpc>
              <a:buNone/>
              <a:defRPr sz="44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26" name="文本占位符 6"/>
          <p:cNvSpPr>
            <a:spLocks noGrp="1"/>
          </p:cNvSpPr>
          <p:nvPr>
            <p:ph type="body" sz="quarter" idx="26"/>
          </p:nvPr>
        </p:nvSpPr>
        <p:spPr>
          <a:xfrm>
            <a:off x="8151664" y="5326901"/>
            <a:ext cx="3253563" cy="634634"/>
          </a:xfrm>
          <a:prstGeom prst="rect">
            <a:avLst/>
          </a:prstGeom>
        </p:spPr>
        <p:txBody>
          <a:bodyPr anchor="ctr"/>
          <a:lstStyle>
            <a:lvl1pPr marL="0" indent="0" algn="l">
              <a:lnSpc>
                <a:spcPct val="100000"/>
              </a:lnSpc>
              <a:buNone/>
              <a:defRPr sz="16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8744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副标题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2004834"/>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1">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24741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副标题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2">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2">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81815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副标题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3">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3">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1557686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副标题页_4">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 6"/>
          <p:cNvGrpSpPr/>
          <p:nvPr userDrawn="1"/>
        </p:nvGrpSpPr>
        <p:grpSpPr>
          <a:xfrm>
            <a:off x="1955282" y="-1803666"/>
            <a:ext cx="7870890" cy="6691365"/>
            <a:chOff x="5067768" y="-852735"/>
            <a:chExt cx="9613786" cy="9526783"/>
          </a:xfrm>
        </p:grpSpPr>
        <p:sp>
          <p:nvSpPr>
            <p:cNvPr id="5" name="椭圆 1"/>
            <p:cNvSpPr/>
            <p:nvPr userDrawn="1"/>
          </p:nvSpPr>
          <p:spPr>
            <a:xfrm rot="19800000">
              <a:off x="5067768" y="-247745"/>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5527534" y="-479972"/>
              <a:ext cx="9526783" cy="8781257"/>
            </a:xfrm>
            <a:custGeom>
              <a:avLst/>
              <a:gdLst>
                <a:gd name="connsiteX0" fmla="*/ 0 w 5312228"/>
                <a:gd name="connsiteY0" fmla="*/ 2656114 h 5312228"/>
                <a:gd name="connsiteX1" fmla="*/ 2656114 w 5312228"/>
                <a:gd name="connsiteY1" fmla="*/ 0 h 5312228"/>
                <a:gd name="connsiteX2" fmla="*/ 5312228 w 5312228"/>
                <a:gd name="connsiteY2" fmla="*/ 2656114 h 5312228"/>
                <a:gd name="connsiteX3" fmla="*/ 2656114 w 5312228"/>
                <a:gd name="connsiteY3" fmla="*/ 5312228 h 5312228"/>
                <a:gd name="connsiteX4" fmla="*/ 0 w 5312228"/>
                <a:gd name="connsiteY4" fmla="*/ 2656114 h 5312228"/>
                <a:gd name="connsiteX0" fmla="*/ 108839 w 5421067"/>
                <a:gd name="connsiteY0" fmla="*/ 2712298 h 5368412"/>
                <a:gd name="connsiteX1" fmla="*/ 732953 w 5421067"/>
                <a:gd name="connsiteY1" fmla="*/ 1043155 h 5368412"/>
                <a:gd name="connsiteX2" fmla="*/ 2764953 w 5421067"/>
                <a:gd name="connsiteY2" fmla="*/ 56184 h 5368412"/>
                <a:gd name="connsiteX3" fmla="*/ 5421067 w 5421067"/>
                <a:gd name="connsiteY3" fmla="*/ 2712298 h 5368412"/>
                <a:gd name="connsiteX4" fmla="*/ 2764953 w 5421067"/>
                <a:gd name="connsiteY4" fmla="*/ 5368412 h 5368412"/>
                <a:gd name="connsiteX5" fmla="*/ 108839 w 5421067"/>
                <a:gd name="connsiteY5" fmla="*/ 2712298 h 5368412"/>
                <a:gd name="connsiteX0" fmla="*/ 108839 w 5480256"/>
                <a:gd name="connsiteY0" fmla="*/ 2656720 h 5312834"/>
                <a:gd name="connsiteX1" fmla="*/ 732953 w 5480256"/>
                <a:gd name="connsiteY1" fmla="*/ 987577 h 5312834"/>
                <a:gd name="connsiteX2" fmla="*/ 2764953 w 5480256"/>
                <a:gd name="connsiteY2" fmla="*/ 606 h 5312834"/>
                <a:gd name="connsiteX3" fmla="*/ 4303469 w 5480256"/>
                <a:gd name="connsiteY3" fmla="*/ 871463 h 5312834"/>
                <a:gd name="connsiteX4" fmla="*/ 5421067 w 5480256"/>
                <a:gd name="connsiteY4" fmla="*/ 2656720 h 5312834"/>
                <a:gd name="connsiteX5" fmla="*/ 2764953 w 5480256"/>
                <a:gd name="connsiteY5" fmla="*/ 5312834 h 5312834"/>
                <a:gd name="connsiteX6" fmla="*/ 108839 w 5480256"/>
                <a:gd name="connsiteY6" fmla="*/ 2656720 h 5312834"/>
                <a:gd name="connsiteX0" fmla="*/ 108839 w 5544800"/>
                <a:gd name="connsiteY0" fmla="*/ 2666351 h 5322465"/>
                <a:gd name="connsiteX1" fmla="*/ 732953 w 5544800"/>
                <a:gd name="connsiteY1" fmla="*/ 997208 h 5322465"/>
                <a:gd name="connsiteX2" fmla="*/ 2764953 w 5544800"/>
                <a:gd name="connsiteY2" fmla="*/ 10237 h 5322465"/>
                <a:gd name="connsiteX3" fmla="*/ 4971126 w 5544800"/>
                <a:gd name="connsiteY3" fmla="*/ 619837 h 5322465"/>
                <a:gd name="connsiteX4" fmla="*/ 5421067 w 5544800"/>
                <a:gd name="connsiteY4" fmla="*/ 2666351 h 5322465"/>
                <a:gd name="connsiteX5" fmla="*/ 2764953 w 5544800"/>
                <a:gd name="connsiteY5" fmla="*/ 5322465 h 5322465"/>
                <a:gd name="connsiteX6" fmla="*/ 108839 w 5544800"/>
                <a:gd name="connsiteY6" fmla="*/ 2666351 h 5322465"/>
                <a:gd name="connsiteX0" fmla="*/ 108839 w 5237336"/>
                <a:gd name="connsiteY0" fmla="*/ 2666351 h 5322940"/>
                <a:gd name="connsiteX1" fmla="*/ 732953 w 5237336"/>
                <a:gd name="connsiteY1" fmla="*/ 997208 h 5322940"/>
                <a:gd name="connsiteX2" fmla="*/ 2764953 w 5237336"/>
                <a:gd name="connsiteY2" fmla="*/ 10237 h 5322940"/>
                <a:gd name="connsiteX3" fmla="*/ 4971126 w 5237336"/>
                <a:gd name="connsiteY3" fmla="*/ 619837 h 5322940"/>
                <a:gd name="connsiteX4" fmla="*/ 4927582 w 5237336"/>
                <a:gd name="connsiteY4" fmla="*/ 2869551 h 5322940"/>
                <a:gd name="connsiteX5" fmla="*/ 2764953 w 5237336"/>
                <a:gd name="connsiteY5" fmla="*/ 5322465 h 5322940"/>
                <a:gd name="connsiteX6" fmla="*/ 108839 w 5237336"/>
                <a:gd name="connsiteY6" fmla="*/ 2666351 h 5322940"/>
                <a:gd name="connsiteX0" fmla="*/ 108839 w 5705147"/>
                <a:gd name="connsiteY0" fmla="*/ 2666351 h 5325044"/>
                <a:gd name="connsiteX1" fmla="*/ 732953 w 5705147"/>
                <a:gd name="connsiteY1" fmla="*/ 997208 h 5325044"/>
                <a:gd name="connsiteX2" fmla="*/ 2764953 w 5705147"/>
                <a:gd name="connsiteY2" fmla="*/ 10237 h 5325044"/>
                <a:gd name="connsiteX3" fmla="*/ 4971126 w 5705147"/>
                <a:gd name="connsiteY3" fmla="*/ 619837 h 5325044"/>
                <a:gd name="connsiteX4" fmla="*/ 5609754 w 5705147"/>
                <a:gd name="connsiteY4" fmla="*/ 3116294 h 5325044"/>
                <a:gd name="connsiteX5" fmla="*/ 2764953 w 5705147"/>
                <a:gd name="connsiteY5" fmla="*/ 5322465 h 5325044"/>
                <a:gd name="connsiteX6" fmla="*/ 108839 w 5705147"/>
                <a:gd name="connsiteY6" fmla="*/ 2666351 h 5325044"/>
                <a:gd name="connsiteX0" fmla="*/ 49424 w 5645732"/>
                <a:gd name="connsiteY0" fmla="*/ 2666351 h 5343874"/>
                <a:gd name="connsiteX1" fmla="*/ 673538 w 5645732"/>
                <a:gd name="connsiteY1" fmla="*/ 997208 h 5343874"/>
                <a:gd name="connsiteX2" fmla="*/ 2705538 w 5645732"/>
                <a:gd name="connsiteY2" fmla="*/ 10237 h 5343874"/>
                <a:gd name="connsiteX3" fmla="*/ 4911711 w 5645732"/>
                <a:gd name="connsiteY3" fmla="*/ 619837 h 5343874"/>
                <a:gd name="connsiteX4" fmla="*/ 5550339 w 5645732"/>
                <a:gd name="connsiteY4" fmla="*/ 3116294 h 5343874"/>
                <a:gd name="connsiteX5" fmla="*/ 2705538 w 5645732"/>
                <a:gd name="connsiteY5" fmla="*/ 5322465 h 5343874"/>
                <a:gd name="connsiteX6" fmla="*/ 339710 w 5645732"/>
                <a:gd name="connsiteY6" fmla="*/ 4146808 h 5343874"/>
                <a:gd name="connsiteX7" fmla="*/ 49424 w 5645732"/>
                <a:gd name="connsiteY7" fmla="*/ 2666351 h 5343874"/>
                <a:gd name="connsiteX0" fmla="*/ 180841 w 5777149"/>
                <a:gd name="connsiteY0" fmla="*/ 2666351 h 5335133"/>
                <a:gd name="connsiteX1" fmla="*/ 804955 w 5777149"/>
                <a:gd name="connsiteY1" fmla="*/ 997208 h 5335133"/>
                <a:gd name="connsiteX2" fmla="*/ 2836955 w 5777149"/>
                <a:gd name="connsiteY2" fmla="*/ 10237 h 5335133"/>
                <a:gd name="connsiteX3" fmla="*/ 5043128 w 5777149"/>
                <a:gd name="connsiteY3" fmla="*/ 619837 h 5335133"/>
                <a:gd name="connsiteX4" fmla="*/ 5681756 w 5777149"/>
                <a:gd name="connsiteY4" fmla="*/ 3116294 h 5335133"/>
                <a:gd name="connsiteX5" fmla="*/ 2836955 w 5777149"/>
                <a:gd name="connsiteY5" fmla="*/ 5322465 h 5335133"/>
                <a:gd name="connsiteX6" fmla="*/ 238898 w 5777149"/>
                <a:gd name="connsiteY6" fmla="*/ 3958122 h 5335133"/>
                <a:gd name="connsiteX7" fmla="*/ 180841 w 5777149"/>
                <a:gd name="connsiteY7" fmla="*/ 2666351 h 5335133"/>
                <a:gd name="connsiteX0" fmla="*/ 162747 w 5788084"/>
                <a:gd name="connsiteY0" fmla="*/ 2274466 h 5335133"/>
                <a:gd name="connsiteX1" fmla="*/ 815890 w 5788084"/>
                <a:gd name="connsiteY1" fmla="*/ 997208 h 5335133"/>
                <a:gd name="connsiteX2" fmla="*/ 2847890 w 5788084"/>
                <a:gd name="connsiteY2" fmla="*/ 10237 h 5335133"/>
                <a:gd name="connsiteX3" fmla="*/ 5054063 w 5788084"/>
                <a:gd name="connsiteY3" fmla="*/ 619837 h 5335133"/>
                <a:gd name="connsiteX4" fmla="*/ 5692691 w 5788084"/>
                <a:gd name="connsiteY4" fmla="*/ 3116294 h 5335133"/>
                <a:gd name="connsiteX5" fmla="*/ 2847890 w 5788084"/>
                <a:gd name="connsiteY5" fmla="*/ 5322465 h 5335133"/>
                <a:gd name="connsiteX6" fmla="*/ 249833 w 5788084"/>
                <a:gd name="connsiteY6" fmla="*/ 3958122 h 5335133"/>
                <a:gd name="connsiteX7" fmla="*/ 162747 w 5788084"/>
                <a:gd name="connsiteY7" fmla="*/ 2274466 h 533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084" h="5335133">
                  <a:moveTo>
                    <a:pt x="162747" y="2274466"/>
                  </a:moveTo>
                  <a:cubicBezTo>
                    <a:pt x="257090" y="1780980"/>
                    <a:pt x="373204" y="1439894"/>
                    <a:pt x="815890" y="997208"/>
                  </a:cubicBezTo>
                  <a:cubicBezTo>
                    <a:pt x="1258576" y="554522"/>
                    <a:pt x="2141528" y="73132"/>
                    <a:pt x="2847890" y="10237"/>
                  </a:cubicBezTo>
                  <a:cubicBezTo>
                    <a:pt x="3554252" y="-52658"/>
                    <a:pt x="4611377" y="177151"/>
                    <a:pt x="5054063" y="619837"/>
                  </a:cubicBezTo>
                  <a:cubicBezTo>
                    <a:pt x="5496749" y="1062523"/>
                    <a:pt x="6002329" y="2414770"/>
                    <a:pt x="5692691" y="3116294"/>
                  </a:cubicBezTo>
                  <a:cubicBezTo>
                    <a:pt x="5383053" y="3817818"/>
                    <a:pt x="3755033" y="5182160"/>
                    <a:pt x="2847890" y="5322465"/>
                  </a:cubicBezTo>
                  <a:cubicBezTo>
                    <a:pt x="1940747" y="5462770"/>
                    <a:pt x="692519" y="4400808"/>
                    <a:pt x="249833" y="3958122"/>
                  </a:cubicBezTo>
                  <a:cubicBezTo>
                    <a:pt x="-192853" y="3515436"/>
                    <a:pt x="68404" y="2767952"/>
                    <a:pt x="162747" y="227446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8" name="文本占位符 6"/>
          <p:cNvSpPr>
            <a:spLocks noGrp="1"/>
          </p:cNvSpPr>
          <p:nvPr>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chemeClr val="accent4">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r>
              <a:rPr kumimoji="1" lang="en-US" altLang="zh-CN"/>
              <a:t>00</a:t>
            </a:r>
            <a:endParaRPr kumimoji="1" lang="zh-CN" altLang="en-US" dirty="0"/>
          </a:p>
        </p:txBody>
      </p:sp>
      <p:sp>
        <p:nvSpPr>
          <p:cNvPr id="9" name="文本占位符 6"/>
          <p:cNvSpPr>
            <a:spLocks noGrp="1"/>
          </p:cNvSpPr>
          <p:nvPr>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chemeClr val="accent4">
                    <a:lumMod val="75000"/>
                  </a:schemeClr>
                </a:solidFill>
                <a:latin typeface="Microsoft YaHei" charset="0"/>
                <a:ea typeface="Microsoft YaHei" charset="0"/>
                <a:cs typeface="Microsoft YaHei" charset="0"/>
              </a:defRPr>
            </a:lvl1pPr>
            <a:lvl2pPr algn="ctr">
              <a:defRPr>
                <a:solidFill>
                  <a:schemeClr val="bg1"/>
                </a:solidFill>
                <a:latin typeface="Microsoft YaHei" charset="0"/>
                <a:ea typeface="Microsoft YaHei" charset="0"/>
                <a:cs typeface="Microsoft YaHei" charset="0"/>
              </a:defRPr>
            </a:lvl2pPr>
            <a:lvl3pPr algn="ctr">
              <a:defRPr>
                <a:solidFill>
                  <a:schemeClr val="bg1"/>
                </a:solidFill>
                <a:latin typeface="Microsoft YaHei" charset="0"/>
                <a:ea typeface="Microsoft YaHei" charset="0"/>
                <a:cs typeface="Microsoft YaHei" charset="0"/>
              </a:defRPr>
            </a:lvl3pPr>
            <a:lvl4pPr algn="ctr">
              <a:defRPr>
                <a:solidFill>
                  <a:schemeClr val="bg1"/>
                </a:solidFill>
                <a:latin typeface="Microsoft YaHei" charset="0"/>
                <a:ea typeface="Microsoft YaHei" charset="0"/>
                <a:cs typeface="Microsoft YaHei" charset="0"/>
              </a:defRPr>
            </a:lvl4pPr>
            <a:lvl5pPr algn="ctr">
              <a:defRPr>
                <a:solidFill>
                  <a:schemeClr val="bg1"/>
                </a:solidFill>
                <a:latin typeface="Microsoft YaHei" charset="0"/>
                <a:ea typeface="Microsoft YaHei" charset="0"/>
                <a:cs typeface="Microsoft YaHei" charset="0"/>
              </a:defRPr>
            </a:lvl5pPr>
          </a:lstStyle>
          <a:p>
            <a:pPr lvl="0"/>
            <a:endParaRPr kumimoji="1" lang="zh-CN" altLang="en-US" dirty="0"/>
          </a:p>
        </p:txBody>
      </p:sp>
    </p:spTree>
    <p:extLst>
      <p:ext uri="{BB962C8B-B14F-4D97-AF65-F5344CB8AC3E}">
        <p14:creationId xmlns:p14="http://schemas.microsoft.com/office/powerpoint/2010/main" val="204801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4688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3" r:id="rId3"/>
    <p:sldLayoutId id="2147483694" r:id="rId4"/>
    <p:sldLayoutId id="2147483695" r:id="rId5"/>
    <p:sldLayoutId id="2147483696" r:id="rId6"/>
    <p:sldLayoutId id="2147483688" r:id="rId7"/>
    <p:sldLayoutId id="2147483697" r:id="rId8"/>
    <p:sldLayoutId id="2147483700" r:id="rId9"/>
    <p:sldLayoutId id="2147483701" r:id="rId10"/>
    <p:sldLayoutId id="2147483689" r:id="rId11"/>
    <p:sldLayoutId id="2147483687" r:id="rId12"/>
    <p:sldLayoutId id="2147483698" r:id="rId13"/>
    <p:sldLayoutId id="2147483699" r:id="rId14"/>
    <p:sldLayoutId id="2147483686" r:id="rId15"/>
    <p:sldLayoutId id="2147483690" r:id="rId16"/>
    <p:sldLayoutId id="2147483691" r:id="rId17"/>
    <p:sldLayoutId id="2147483692" r:id="rId18"/>
    <p:sldLayoutId id="2147483702" r:id="rId19"/>
    <p:sldLayoutId id="2147483706" r:id="rId20"/>
    <p:sldLayoutId id="2147483703" r:id="rId21"/>
    <p:sldLayoutId id="2147483705" r:id="rId22"/>
    <p:sldLayoutId id="2147483704" r:id="rId23"/>
    <p:sldLayoutId id="2147483685"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2435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213635" y="2303351"/>
            <a:ext cx="8084654" cy="1670324"/>
          </a:xfrm>
        </p:spPr>
        <p:txBody>
          <a:bodyPr/>
          <a:lstStyle/>
          <a:p>
            <a:r>
              <a:rPr kumimoji="1" lang="en-US" altLang="zh-CN" dirty="0"/>
              <a:t>Securitized Banking and the Run on Repo</a:t>
            </a:r>
            <a:endParaRPr kumimoji="1" lang="zh-CN" altLang="en-US" dirty="0"/>
          </a:p>
        </p:txBody>
      </p:sp>
      <p:sp>
        <p:nvSpPr>
          <p:cNvPr id="3" name="文本占位符 2"/>
          <p:cNvSpPr>
            <a:spLocks noGrp="1"/>
          </p:cNvSpPr>
          <p:nvPr>
            <p:ph type="body" sz="quarter" idx="14"/>
          </p:nvPr>
        </p:nvSpPr>
        <p:spPr>
          <a:xfrm>
            <a:off x="5403703" y="4023398"/>
            <a:ext cx="8084654" cy="588643"/>
          </a:xfrm>
        </p:spPr>
        <p:txBody>
          <a:bodyPr/>
          <a:lstStyle/>
          <a:p>
            <a:r>
              <a:rPr kumimoji="1" lang="en-US" altLang="zh-CN" dirty="0"/>
              <a:t>Gary Gorton, Andrew </a:t>
            </a:r>
            <a:r>
              <a:rPr kumimoji="1" lang="en-US" altLang="zh-CN" dirty="0" err="1"/>
              <a:t>Metrick</a:t>
            </a:r>
            <a:endParaRPr kumimoji="1" lang="zh-CN" altLang="en-US" dirty="0"/>
          </a:p>
        </p:txBody>
      </p:sp>
      <p:sp>
        <p:nvSpPr>
          <p:cNvPr id="4" name="文本占位符 3"/>
          <p:cNvSpPr>
            <a:spLocks noGrp="1"/>
          </p:cNvSpPr>
          <p:nvPr>
            <p:ph type="body" sz="quarter" idx="15"/>
          </p:nvPr>
        </p:nvSpPr>
        <p:spPr>
          <a:xfrm>
            <a:off x="5460553" y="4955588"/>
            <a:ext cx="8084654" cy="1386027"/>
          </a:xfrm>
        </p:spPr>
        <p:txBody>
          <a:bodyPr/>
          <a:lstStyle/>
          <a:p>
            <a:r>
              <a:rPr kumimoji="1" lang="en-US" altLang="zh-CN" sz="1800" dirty="0"/>
              <a:t>Presented by Ethan Xu</a:t>
            </a:r>
            <a:endParaRPr kumimoji="1" lang="zh-CN" altLang="en-US" sz="1800" dirty="0"/>
          </a:p>
        </p:txBody>
      </p:sp>
    </p:spTree>
    <p:extLst>
      <p:ext uri="{BB962C8B-B14F-4D97-AF65-F5344CB8AC3E}">
        <p14:creationId xmlns:p14="http://schemas.microsoft.com/office/powerpoint/2010/main" val="637760029"/>
      </p:ext>
    </p:extLst>
  </p:cSld>
  <p:clrMapOvr>
    <a:masterClrMapping/>
  </p:clrMapOvr>
  <p:transition>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8648991" cy="721395"/>
          </a:xfrm>
        </p:spPr>
        <p:txBody>
          <a:bodyPr/>
          <a:lstStyle/>
          <a:p>
            <a:r>
              <a:rPr kumimoji="1" lang="en-US" altLang="zh-CN" dirty="0"/>
              <a:t>1.4 Securitization</a:t>
            </a:r>
          </a:p>
        </p:txBody>
      </p:sp>
      <p:sp>
        <p:nvSpPr>
          <p:cNvPr id="3" name="矩形 2">
            <a:extLst>
              <a:ext uri="{FF2B5EF4-FFF2-40B4-BE49-F238E27FC236}">
                <a16:creationId xmlns:a16="http://schemas.microsoft.com/office/drawing/2014/main" id="{CBD9A518-B639-4DB7-A007-A13C0DD32E4A}"/>
              </a:ext>
            </a:extLst>
          </p:cNvPr>
          <p:cNvSpPr/>
          <p:nvPr/>
        </p:nvSpPr>
        <p:spPr>
          <a:xfrm>
            <a:off x="648164" y="1566500"/>
            <a:ext cx="7378991" cy="1323439"/>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A mortgage was sold in as part of a </a:t>
            </a:r>
            <a:r>
              <a:rPr lang="en-US" sz="1600" b="1" dirty="0">
                <a:latin typeface="Times New Roman" panose="02020603050405020304" pitchFamily="18" charset="0"/>
                <a:cs typeface="Times New Roman" panose="02020603050405020304" pitchFamily="18" charset="0"/>
              </a:rPr>
              <a:t>residential mortgage-backed security (RMBS)</a:t>
            </a:r>
            <a:r>
              <a:rPr lang="en-US" sz="1600" dirty="0">
                <a:latin typeface="Times New Roman" panose="02020603050405020304" pitchFamily="18" charset="0"/>
                <a:cs typeface="Times New Roman" panose="02020603050405020304" pitchFamily="18" charset="0"/>
              </a:rPr>
              <a:t>, which involves </a:t>
            </a:r>
            <a:r>
              <a:rPr lang="en-US" sz="1600" b="1" dirty="0">
                <a:latin typeface="Times New Roman" panose="02020603050405020304" pitchFamily="18" charset="0"/>
                <a:cs typeface="Times New Roman" panose="02020603050405020304" pitchFamily="18" charset="0"/>
              </a:rPr>
              <a:t>pooling</a:t>
            </a:r>
            <a:r>
              <a:rPr lang="en-US" sz="1600" dirty="0">
                <a:latin typeface="Times New Roman" panose="02020603050405020304" pitchFamily="18" charset="0"/>
                <a:cs typeface="Times New Roman" panose="02020603050405020304" pitchFamily="18" charset="0"/>
              </a:rPr>
              <a:t> thousands of mortgages together, selling the pool to a </a:t>
            </a:r>
            <a:r>
              <a:rPr lang="en-US" sz="1600" b="1" dirty="0">
                <a:latin typeface="Times New Roman" panose="02020603050405020304" pitchFamily="18" charset="0"/>
                <a:cs typeface="Times New Roman" panose="02020603050405020304" pitchFamily="18" charset="0"/>
              </a:rPr>
              <a:t>special purpose vehicle (SPV) </a:t>
            </a:r>
            <a:r>
              <a:rPr lang="en-US" sz="1600" dirty="0">
                <a:latin typeface="Times New Roman" panose="02020603050405020304" pitchFamily="18" charset="0"/>
                <a:cs typeface="Times New Roman" panose="02020603050405020304" pitchFamily="18" charset="0"/>
              </a:rPr>
              <a:t>which finances their purchase by issuing investment-grade securities (i.e., bonds with ratings in the categories of AAA, AA, A, and BBB) with </a:t>
            </a:r>
            <a:r>
              <a:rPr lang="en-US" sz="1600" b="1" dirty="0">
                <a:latin typeface="Times New Roman" panose="02020603050405020304" pitchFamily="18" charset="0"/>
                <a:cs typeface="Times New Roman" panose="02020603050405020304" pitchFamily="18" charset="0"/>
              </a:rPr>
              <a:t>different seniority (called tranches) </a:t>
            </a:r>
            <a:r>
              <a:rPr lang="en-US" sz="1600" dirty="0">
                <a:latin typeface="Times New Roman" panose="02020603050405020304" pitchFamily="18" charset="0"/>
                <a:cs typeface="Times New Roman" panose="02020603050405020304" pitchFamily="18" charset="0"/>
              </a:rPr>
              <a:t>in the capital markets. </a:t>
            </a:r>
          </a:p>
        </p:txBody>
      </p:sp>
      <p:pic>
        <p:nvPicPr>
          <p:cNvPr id="5" name="图片 4" descr="图片包含 文字, 地图&#10;&#10;已生成极高可信度的说明">
            <a:extLst>
              <a:ext uri="{FF2B5EF4-FFF2-40B4-BE49-F238E27FC236}">
                <a16:creationId xmlns:a16="http://schemas.microsoft.com/office/drawing/2014/main" id="{C1BF7602-E2F3-4AD9-A10D-43B0118BBB3D}"/>
              </a:ext>
            </a:extLst>
          </p:cNvPr>
          <p:cNvPicPr>
            <a:picLocks noChangeAspect="1"/>
          </p:cNvPicPr>
          <p:nvPr/>
        </p:nvPicPr>
        <p:blipFill>
          <a:blip r:embed="rId2"/>
          <a:stretch>
            <a:fillRect/>
          </a:stretch>
        </p:blipFill>
        <p:spPr>
          <a:xfrm>
            <a:off x="8142502" y="1453530"/>
            <a:ext cx="4049498" cy="5146237"/>
          </a:xfrm>
          <a:prstGeom prst="rect">
            <a:avLst/>
          </a:prstGeom>
        </p:spPr>
      </p:pic>
      <p:sp>
        <p:nvSpPr>
          <p:cNvPr id="6" name="矩形 5">
            <a:extLst>
              <a:ext uri="{FF2B5EF4-FFF2-40B4-BE49-F238E27FC236}">
                <a16:creationId xmlns:a16="http://schemas.microsoft.com/office/drawing/2014/main" id="{E27093BD-32FF-411F-B087-E8E63881423E}"/>
              </a:ext>
            </a:extLst>
          </p:cNvPr>
          <p:cNvSpPr/>
          <p:nvPr/>
        </p:nvSpPr>
        <p:spPr>
          <a:xfrm>
            <a:off x="648164" y="3093072"/>
            <a:ext cx="7378991" cy="1077218"/>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Securitization spawned a large number of new financial instruments and new usages for old instruments. Among these are the asset-backed security (ABS), credit default swap (CDS), collateralized debt obligation (CDO), and collateralized loan obligation (CLO). </a:t>
            </a:r>
          </a:p>
          <a:p>
            <a:pPr algn="just"/>
            <a:endParaRPr lang="en-US" sz="1600" dirty="0">
              <a:latin typeface="Times New Roman" panose="02020603050405020304" pitchFamily="18" charset="0"/>
              <a:cs typeface="Times New Roman" panose="02020603050405020304" pitchFamily="18" charset="0"/>
            </a:endParaRPr>
          </a:p>
        </p:txBody>
      </p:sp>
      <p:grpSp>
        <p:nvGrpSpPr>
          <p:cNvPr id="10" name="组 6">
            <a:extLst>
              <a:ext uri="{FF2B5EF4-FFF2-40B4-BE49-F238E27FC236}">
                <a16:creationId xmlns:a16="http://schemas.microsoft.com/office/drawing/2014/main" id="{81E41AD5-8293-46FC-B57B-D00A6A4F7883}"/>
              </a:ext>
            </a:extLst>
          </p:cNvPr>
          <p:cNvGrpSpPr/>
          <p:nvPr/>
        </p:nvGrpSpPr>
        <p:grpSpPr>
          <a:xfrm>
            <a:off x="344851" y="3159067"/>
            <a:ext cx="267304" cy="269028"/>
            <a:chOff x="6177786" y="1807948"/>
            <a:chExt cx="1115124" cy="1115122"/>
          </a:xfrm>
        </p:grpSpPr>
        <p:sp>
          <p:nvSpPr>
            <p:cNvPr id="17" name="椭圆 16">
              <a:extLst>
                <a:ext uri="{FF2B5EF4-FFF2-40B4-BE49-F238E27FC236}">
                  <a16:creationId xmlns:a16="http://schemas.microsoft.com/office/drawing/2014/main" id="{44A7EF17-2D29-4158-A53E-6C5A07579728}"/>
                </a:ext>
              </a:extLst>
            </p:cNvPr>
            <p:cNvSpPr/>
            <p:nvPr/>
          </p:nvSpPr>
          <p:spPr>
            <a:xfrm>
              <a:off x="6177786" y="1807948"/>
              <a:ext cx="1115124" cy="11151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8" name="L 形 17">
              <a:extLst>
                <a:ext uri="{FF2B5EF4-FFF2-40B4-BE49-F238E27FC236}">
                  <a16:creationId xmlns:a16="http://schemas.microsoft.com/office/drawing/2014/main" id="{1264FDF7-6459-43E0-8150-BC736255A0AC}"/>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1" name="组 9">
            <a:extLst>
              <a:ext uri="{FF2B5EF4-FFF2-40B4-BE49-F238E27FC236}">
                <a16:creationId xmlns:a16="http://schemas.microsoft.com/office/drawing/2014/main" id="{6139A14B-4302-4B3F-A8C2-AA551A618E64}"/>
              </a:ext>
            </a:extLst>
          </p:cNvPr>
          <p:cNvGrpSpPr/>
          <p:nvPr/>
        </p:nvGrpSpPr>
        <p:grpSpPr>
          <a:xfrm>
            <a:off x="344851" y="1642550"/>
            <a:ext cx="267304" cy="269028"/>
            <a:chOff x="6177776" y="1807948"/>
            <a:chExt cx="1115122" cy="1115122"/>
          </a:xfrm>
        </p:grpSpPr>
        <p:sp>
          <p:nvSpPr>
            <p:cNvPr id="15" name="椭圆 14">
              <a:extLst>
                <a:ext uri="{FF2B5EF4-FFF2-40B4-BE49-F238E27FC236}">
                  <a16:creationId xmlns:a16="http://schemas.microsoft.com/office/drawing/2014/main" id="{252F6239-4DEC-4F86-B4F4-4C15B3638CA0}"/>
                </a:ext>
              </a:extLst>
            </p:cNvPr>
            <p:cNvSpPr/>
            <p:nvPr/>
          </p:nvSpPr>
          <p:spPr>
            <a:xfrm>
              <a:off x="6177776" y="1807948"/>
              <a:ext cx="1115122" cy="111512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6" name="L 形 15">
              <a:extLst>
                <a:ext uri="{FF2B5EF4-FFF2-40B4-BE49-F238E27FC236}">
                  <a16:creationId xmlns:a16="http://schemas.microsoft.com/office/drawing/2014/main" id="{75758C85-28D2-4C84-B90C-157C41B5628F}"/>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2" name="组 13">
            <a:extLst>
              <a:ext uri="{FF2B5EF4-FFF2-40B4-BE49-F238E27FC236}">
                <a16:creationId xmlns:a16="http://schemas.microsoft.com/office/drawing/2014/main" id="{EAAD5A40-C061-4199-BFDE-95F795E9D63A}"/>
              </a:ext>
            </a:extLst>
          </p:cNvPr>
          <p:cNvGrpSpPr/>
          <p:nvPr/>
        </p:nvGrpSpPr>
        <p:grpSpPr>
          <a:xfrm>
            <a:off x="344851" y="4946422"/>
            <a:ext cx="267304" cy="269028"/>
            <a:chOff x="6177776" y="1807948"/>
            <a:chExt cx="1115122" cy="1115122"/>
          </a:xfrm>
        </p:grpSpPr>
        <p:sp>
          <p:nvSpPr>
            <p:cNvPr id="13" name="椭圆 12">
              <a:extLst>
                <a:ext uri="{FF2B5EF4-FFF2-40B4-BE49-F238E27FC236}">
                  <a16:creationId xmlns:a16="http://schemas.microsoft.com/office/drawing/2014/main" id="{7C8EDC0D-8346-49C3-8D10-2573D6B1831F}"/>
                </a:ext>
              </a:extLst>
            </p:cNvPr>
            <p:cNvSpPr/>
            <p:nvPr/>
          </p:nvSpPr>
          <p:spPr>
            <a:xfrm>
              <a:off x="6177776" y="1807948"/>
              <a:ext cx="1115122" cy="1115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4" name="L 形 13">
              <a:extLst>
                <a:ext uri="{FF2B5EF4-FFF2-40B4-BE49-F238E27FC236}">
                  <a16:creationId xmlns:a16="http://schemas.microsoft.com/office/drawing/2014/main" id="{6BD6F5C4-7313-47D4-A79F-230D81AF7831}"/>
                </a:ext>
              </a:extLst>
            </p:cNvPr>
            <p:cNvSpPr/>
            <p:nvPr/>
          </p:nvSpPr>
          <p:spPr>
            <a:xfrm rot="18900000">
              <a:off x="6407881" y="2115623"/>
              <a:ext cx="654917"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7" name="矩形 6">
            <a:extLst>
              <a:ext uri="{FF2B5EF4-FFF2-40B4-BE49-F238E27FC236}">
                <a16:creationId xmlns:a16="http://schemas.microsoft.com/office/drawing/2014/main" id="{BF934668-1DF5-47FF-A7C9-09E17E4B8399}"/>
              </a:ext>
            </a:extLst>
          </p:cNvPr>
          <p:cNvSpPr/>
          <p:nvPr/>
        </p:nvSpPr>
        <p:spPr>
          <a:xfrm>
            <a:off x="648164" y="4477087"/>
            <a:ext cx="7589520" cy="1815882"/>
          </a:xfrm>
          <a:prstGeom prst="rect">
            <a:avLst/>
          </a:prstGeom>
        </p:spPr>
        <p:txBody>
          <a:bodyPr wrap="square">
            <a:spAutoFit/>
          </a:bodyPr>
          <a:lstStyle/>
          <a:p>
            <a:pPr algn="just"/>
            <a:endParaRPr lang="en-US" sz="1400" dirty="0">
              <a:latin typeface="Times New Roman" panose="02020603050405020304" pitchFamily="18" charset="0"/>
              <a:cs typeface="Times New Roman" panose="02020603050405020304" pitchFamily="18" charset="0"/>
            </a:endParaRP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Credit default swaps are derivative contracts under which one party insures another party against a loss due to default with reference to a specific corporate entity, asset-backed security, or index. For our purposes, the CDS spread, which is the fixed coupon paid by the party buying the protection, is an indication of the risk premium with regard to the specified corporate entity. </a:t>
            </a:r>
          </a:p>
          <a:p>
            <a:pPr algn="just"/>
            <a:r>
              <a:rPr lang="en-US" sz="1400" dirty="0">
                <a:latin typeface="Times New Roman" panose="02020603050405020304" pitchFamily="18" charset="0"/>
                <a:cs typeface="Times New Roman" panose="02020603050405020304" pitchFamily="18" charset="0"/>
              </a:rPr>
              <a:t>CDOs are securitizations of corporate bonds or asset-backed or mortgage-backed securities. CLOs are securitizations of loans to corporations. </a:t>
            </a:r>
          </a:p>
        </p:txBody>
      </p:sp>
    </p:spTree>
    <p:extLst>
      <p:ext uri="{BB962C8B-B14F-4D97-AF65-F5344CB8AC3E}">
        <p14:creationId xmlns:p14="http://schemas.microsoft.com/office/powerpoint/2010/main" val="42590590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kumimoji="1" lang="en-US" altLang="zh-CN" dirty="0"/>
              <a:t>02</a:t>
            </a:r>
            <a:endParaRPr kumimoji="1" lang="zh-CN" altLang="en-US" dirty="0"/>
          </a:p>
        </p:txBody>
      </p:sp>
      <p:sp>
        <p:nvSpPr>
          <p:cNvPr id="3" name="文本占位符 2"/>
          <p:cNvSpPr>
            <a:spLocks noGrp="1"/>
          </p:cNvSpPr>
          <p:nvPr>
            <p:ph type="body" sz="quarter" idx="16"/>
          </p:nvPr>
        </p:nvSpPr>
        <p:spPr/>
        <p:txBody>
          <a:bodyPr/>
          <a:lstStyle/>
          <a:p>
            <a:r>
              <a:rPr kumimoji="1" lang="en-US" altLang="zh-CN" b="1" dirty="0"/>
              <a:t>State Variables and Data</a:t>
            </a:r>
          </a:p>
        </p:txBody>
      </p:sp>
      <p:sp>
        <p:nvSpPr>
          <p:cNvPr id="5" name="文本框 4">
            <a:extLst>
              <a:ext uri="{FF2B5EF4-FFF2-40B4-BE49-F238E27FC236}">
                <a16:creationId xmlns:a16="http://schemas.microsoft.com/office/drawing/2014/main" id="{AC6BB4AA-61D2-4891-830B-D4FDFFDC3C74}"/>
              </a:ext>
            </a:extLst>
          </p:cNvPr>
          <p:cNvSpPr txBox="1"/>
          <p:nvPr/>
        </p:nvSpPr>
        <p:spPr>
          <a:xfrm>
            <a:off x="2432542" y="5095095"/>
            <a:ext cx="7346794"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2.1 Subprime Fundamentals and the ABX Indices</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2.2 The Interbank Market and the LIB-OIS Spread</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2.3 A Time Number Line for the Crisis</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2.4 Data</a:t>
            </a:r>
          </a:p>
        </p:txBody>
      </p:sp>
    </p:spTree>
    <p:extLst>
      <p:ext uri="{BB962C8B-B14F-4D97-AF65-F5344CB8AC3E}">
        <p14:creationId xmlns:p14="http://schemas.microsoft.com/office/powerpoint/2010/main" val="777134495"/>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8424146" cy="721395"/>
          </a:xfrm>
        </p:spPr>
        <p:txBody>
          <a:bodyPr/>
          <a:lstStyle/>
          <a:p>
            <a:r>
              <a:rPr kumimoji="1" lang="en-US" altLang="zh-CN" dirty="0"/>
              <a:t>2.1 Subprime Fundamentals and the ABX Indices</a:t>
            </a:r>
          </a:p>
        </p:txBody>
      </p:sp>
      <p:pic>
        <p:nvPicPr>
          <p:cNvPr id="5" name="图片 4"/>
          <p:cNvPicPr>
            <a:picLocks noChangeAspect="1"/>
          </p:cNvPicPr>
          <p:nvPr/>
        </p:nvPicPr>
        <p:blipFill>
          <a:blip r:embed="rId2"/>
          <a:stretch>
            <a:fillRect/>
          </a:stretch>
        </p:blipFill>
        <p:spPr>
          <a:xfrm>
            <a:off x="6654800" y="1364348"/>
            <a:ext cx="5293360" cy="3788061"/>
          </a:xfrm>
          <a:prstGeom prst="roundRect">
            <a:avLst>
              <a:gd name="adj" fmla="val 2368"/>
            </a:avLst>
          </a:prstGeom>
          <a:solidFill>
            <a:srgbClr val="FFFFFF">
              <a:shade val="85000"/>
            </a:srgbClr>
          </a:solidFill>
          <a:ln>
            <a:noFill/>
          </a:ln>
          <a:effectLst>
            <a:reflection blurRad="12700" stA="38000" endPos="28000" dist="5000" dir="5400000" sy="-100000" algn="bl" rotWithShape="0"/>
          </a:effectLst>
        </p:spPr>
      </p:pic>
      <p:sp>
        <p:nvSpPr>
          <p:cNvPr id="8" name="矩形 7">
            <a:extLst>
              <a:ext uri="{FF2B5EF4-FFF2-40B4-BE49-F238E27FC236}">
                <a16:creationId xmlns:a16="http://schemas.microsoft.com/office/drawing/2014/main" id="{68D26DFC-1D12-4398-8AF9-5F5DDF770208}"/>
              </a:ext>
            </a:extLst>
          </p:cNvPr>
          <p:cNvSpPr/>
          <p:nvPr/>
        </p:nvSpPr>
        <p:spPr>
          <a:xfrm>
            <a:off x="907904" y="1553479"/>
            <a:ext cx="5293360" cy="2677656"/>
          </a:xfrm>
          <a:prstGeom prst="rect">
            <a:avLst/>
          </a:prstGeom>
        </p:spPr>
        <p:txBody>
          <a:bodyPr wrap="square">
            <a:spAutoFit/>
          </a:bodyPr>
          <a:lstStyle/>
          <a:p>
            <a:pPr algn="just"/>
            <a:r>
              <a:rPr lang="en-US" sz="2000" b="1" dirty="0">
                <a:solidFill>
                  <a:schemeClr val="accent2">
                    <a:lumMod val="75000"/>
                  </a:schemeClr>
                </a:solidFill>
                <a:latin typeface="Times New Roman" panose="02020603050405020304" pitchFamily="18" charset="0"/>
                <a:cs typeface="Times New Roman" panose="02020603050405020304" pitchFamily="18" charset="0"/>
              </a:rPr>
              <a:t>ABX indices are proxies for fundamentals of the subprime market.</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Specifically, dealer banks launched the ABX.HE (ABX) index in January 2006. </a:t>
            </a:r>
            <a:r>
              <a:rPr lang="en-US" sz="1600" b="1" dirty="0">
                <a:solidFill>
                  <a:schemeClr val="accent2">
                    <a:lumMod val="75000"/>
                  </a:schemeClr>
                </a:solidFill>
                <a:latin typeface="Times New Roman" panose="02020603050405020304" pitchFamily="18" charset="0"/>
                <a:cs typeface="Times New Roman" panose="02020603050405020304" pitchFamily="18" charset="0"/>
              </a:rPr>
              <a:t>The ABX index is a credit derivative that references 20 equally weighted subprime RMBS tranches. </a:t>
            </a:r>
            <a:r>
              <a:rPr lang="en-US" sz="1600" dirty="0">
                <a:latin typeface="Times New Roman" panose="02020603050405020304" pitchFamily="18" charset="0"/>
                <a:cs typeface="Times New Roman" panose="02020603050405020304" pitchFamily="18" charset="0"/>
              </a:rPr>
              <a:t>Sub-indices are linked to a basket of subprime bonds with specific ratings: AAA, AA, A, BBB and BBB-. Each sub-index references the 20 subprime RMBS bonds with the rating level of the sub-index. </a:t>
            </a:r>
          </a:p>
        </p:txBody>
      </p:sp>
      <p:sp>
        <p:nvSpPr>
          <p:cNvPr id="9" name="矩形 8">
            <a:extLst>
              <a:ext uri="{FF2B5EF4-FFF2-40B4-BE49-F238E27FC236}">
                <a16:creationId xmlns:a16="http://schemas.microsoft.com/office/drawing/2014/main" id="{34457BFE-F18A-4D92-80D6-06C40E4499F9}"/>
              </a:ext>
            </a:extLst>
          </p:cNvPr>
          <p:cNvSpPr/>
          <p:nvPr/>
        </p:nvSpPr>
        <p:spPr>
          <a:xfrm>
            <a:off x="907904" y="4400569"/>
            <a:ext cx="5116976" cy="1077218"/>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This paper focus on the BBB ABX tranche of the first vintage of the ABX in 2006, which is representative of the riskier levels of subprime securitization. We refer to this tranche of the 2006-1 issue simply as ABX. </a:t>
            </a:r>
          </a:p>
        </p:txBody>
      </p:sp>
      <p:grpSp>
        <p:nvGrpSpPr>
          <p:cNvPr id="10" name="组 6">
            <a:extLst>
              <a:ext uri="{FF2B5EF4-FFF2-40B4-BE49-F238E27FC236}">
                <a16:creationId xmlns:a16="http://schemas.microsoft.com/office/drawing/2014/main" id="{1EDDE656-D620-430F-8DA7-F66F1A8C4076}"/>
              </a:ext>
            </a:extLst>
          </p:cNvPr>
          <p:cNvGrpSpPr/>
          <p:nvPr/>
        </p:nvGrpSpPr>
        <p:grpSpPr>
          <a:xfrm>
            <a:off x="631910" y="2457431"/>
            <a:ext cx="267304" cy="269028"/>
            <a:chOff x="6177786" y="1807948"/>
            <a:chExt cx="1115124" cy="1115122"/>
          </a:xfrm>
        </p:grpSpPr>
        <p:sp>
          <p:nvSpPr>
            <p:cNvPr id="11" name="椭圆 10">
              <a:extLst>
                <a:ext uri="{FF2B5EF4-FFF2-40B4-BE49-F238E27FC236}">
                  <a16:creationId xmlns:a16="http://schemas.microsoft.com/office/drawing/2014/main" id="{748D4A30-031D-4ED7-AD0C-EDAE79EB5B35}"/>
                </a:ext>
              </a:extLst>
            </p:cNvPr>
            <p:cNvSpPr/>
            <p:nvPr/>
          </p:nvSpPr>
          <p:spPr>
            <a:xfrm>
              <a:off x="6177786" y="1807948"/>
              <a:ext cx="1115124" cy="11151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2" name="L 形 11">
              <a:extLst>
                <a:ext uri="{FF2B5EF4-FFF2-40B4-BE49-F238E27FC236}">
                  <a16:creationId xmlns:a16="http://schemas.microsoft.com/office/drawing/2014/main" id="{64566F04-E71E-4BD1-9988-28411170F134}"/>
                </a:ext>
              </a:extLst>
            </p:cNvPr>
            <p:cNvSpPr/>
            <p:nvPr/>
          </p:nvSpPr>
          <p:spPr>
            <a:xfrm rot="18900000">
              <a:off x="6407887" y="2139196"/>
              <a:ext cx="654918"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3" name="组 9">
            <a:extLst>
              <a:ext uri="{FF2B5EF4-FFF2-40B4-BE49-F238E27FC236}">
                <a16:creationId xmlns:a16="http://schemas.microsoft.com/office/drawing/2014/main" id="{D75A99CA-3BEB-40E7-A0AC-C4CD84A5FB00}"/>
              </a:ext>
            </a:extLst>
          </p:cNvPr>
          <p:cNvGrpSpPr/>
          <p:nvPr/>
        </p:nvGrpSpPr>
        <p:grpSpPr>
          <a:xfrm>
            <a:off x="630309" y="1631796"/>
            <a:ext cx="267304" cy="269028"/>
            <a:chOff x="7043160" y="720560"/>
            <a:chExt cx="1115121" cy="1115122"/>
          </a:xfrm>
        </p:grpSpPr>
        <p:sp>
          <p:nvSpPr>
            <p:cNvPr id="14" name="椭圆 13">
              <a:extLst>
                <a:ext uri="{FF2B5EF4-FFF2-40B4-BE49-F238E27FC236}">
                  <a16:creationId xmlns:a16="http://schemas.microsoft.com/office/drawing/2014/main" id="{C17CC9FD-585C-4A2C-89E9-30AD32B3FBF6}"/>
                </a:ext>
              </a:extLst>
            </p:cNvPr>
            <p:cNvSpPr/>
            <p:nvPr/>
          </p:nvSpPr>
          <p:spPr>
            <a:xfrm>
              <a:off x="7043160" y="720560"/>
              <a:ext cx="1115121" cy="11151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5" name="L 形 14">
              <a:extLst>
                <a:ext uri="{FF2B5EF4-FFF2-40B4-BE49-F238E27FC236}">
                  <a16:creationId xmlns:a16="http://schemas.microsoft.com/office/drawing/2014/main" id="{928AC512-4BA6-43A6-9E6C-00052D592BF7}"/>
                </a:ext>
              </a:extLst>
            </p:cNvPr>
            <p:cNvSpPr/>
            <p:nvPr/>
          </p:nvSpPr>
          <p:spPr>
            <a:xfrm rot="18900000">
              <a:off x="7332637" y="1050606"/>
              <a:ext cx="654916"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6" name="组 13">
            <a:extLst>
              <a:ext uri="{FF2B5EF4-FFF2-40B4-BE49-F238E27FC236}">
                <a16:creationId xmlns:a16="http://schemas.microsoft.com/office/drawing/2014/main" id="{D221E725-2EAC-44EC-A52B-4E379FC71E6A}"/>
              </a:ext>
            </a:extLst>
          </p:cNvPr>
          <p:cNvGrpSpPr/>
          <p:nvPr/>
        </p:nvGrpSpPr>
        <p:grpSpPr>
          <a:xfrm>
            <a:off x="644541" y="4432824"/>
            <a:ext cx="267304" cy="269028"/>
            <a:chOff x="6155920" y="1807948"/>
            <a:chExt cx="1115122" cy="1115122"/>
          </a:xfrm>
        </p:grpSpPr>
        <p:sp>
          <p:nvSpPr>
            <p:cNvPr id="17" name="椭圆 16">
              <a:extLst>
                <a:ext uri="{FF2B5EF4-FFF2-40B4-BE49-F238E27FC236}">
                  <a16:creationId xmlns:a16="http://schemas.microsoft.com/office/drawing/2014/main" id="{402BCF56-93B9-45C9-823B-38E492455059}"/>
                </a:ext>
              </a:extLst>
            </p:cNvPr>
            <p:cNvSpPr/>
            <p:nvPr/>
          </p:nvSpPr>
          <p:spPr>
            <a:xfrm>
              <a:off x="6155920" y="1807948"/>
              <a:ext cx="1115122" cy="111512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8" name="L 形 17">
              <a:extLst>
                <a:ext uri="{FF2B5EF4-FFF2-40B4-BE49-F238E27FC236}">
                  <a16:creationId xmlns:a16="http://schemas.microsoft.com/office/drawing/2014/main" id="{8938867A-F54E-49F6-9E9D-8CB1C0EC1238}"/>
                </a:ext>
              </a:extLst>
            </p:cNvPr>
            <p:cNvSpPr/>
            <p:nvPr/>
          </p:nvSpPr>
          <p:spPr>
            <a:xfrm rot="18900000">
              <a:off x="6407881" y="2115623"/>
              <a:ext cx="654917"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Tree>
    <p:extLst>
      <p:ext uri="{BB962C8B-B14F-4D97-AF65-F5344CB8AC3E}">
        <p14:creationId xmlns:p14="http://schemas.microsoft.com/office/powerpoint/2010/main" val="312424137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8791894" cy="721395"/>
          </a:xfrm>
        </p:spPr>
        <p:txBody>
          <a:bodyPr/>
          <a:lstStyle/>
          <a:p>
            <a:r>
              <a:rPr kumimoji="1" lang="en-US" altLang="zh-CN" dirty="0"/>
              <a:t>2.2 The Interbank Market and the LIB-OIS Spread</a:t>
            </a:r>
          </a:p>
        </p:txBody>
      </p:sp>
      <p:pic>
        <p:nvPicPr>
          <p:cNvPr id="5" name="图片 4"/>
          <p:cNvPicPr>
            <a:picLocks noChangeAspect="1"/>
          </p:cNvPicPr>
          <p:nvPr/>
        </p:nvPicPr>
        <p:blipFill>
          <a:blip r:embed="rId2"/>
          <a:stretch>
            <a:fillRect/>
          </a:stretch>
        </p:blipFill>
        <p:spPr>
          <a:xfrm>
            <a:off x="6654800" y="1897229"/>
            <a:ext cx="5293360" cy="2722299"/>
          </a:xfrm>
          <a:prstGeom prst="roundRect">
            <a:avLst>
              <a:gd name="adj" fmla="val 2368"/>
            </a:avLst>
          </a:prstGeom>
          <a:solidFill>
            <a:srgbClr val="FFFFFF">
              <a:shade val="85000"/>
            </a:srgbClr>
          </a:solidFill>
          <a:ln>
            <a:noFill/>
          </a:ln>
          <a:effectLst>
            <a:reflection blurRad="12700" stA="38000" endPos="28000" dist="5000" dir="5400000" sy="-100000" algn="bl" rotWithShape="0"/>
          </a:effectLst>
        </p:spPr>
      </p:pic>
      <p:sp>
        <p:nvSpPr>
          <p:cNvPr id="8" name="矩形 7">
            <a:extLst>
              <a:ext uri="{FF2B5EF4-FFF2-40B4-BE49-F238E27FC236}">
                <a16:creationId xmlns:a16="http://schemas.microsoft.com/office/drawing/2014/main" id="{68D26DFC-1D12-4398-8AF9-5F5DDF770208}"/>
              </a:ext>
            </a:extLst>
          </p:cNvPr>
          <p:cNvSpPr/>
          <p:nvPr/>
        </p:nvSpPr>
        <p:spPr>
          <a:xfrm>
            <a:off x="907904" y="1553479"/>
            <a:ext cx="5401456" cy="1077218"/>
          </a:xfrm>
          <a:prstGeom prst="rect">
            <a:avLst/>
          </a:prstGeom>
        </p:spPr>
        <p:txBody>
          <a:bodyPr wrap="square">
            <a:spAutoFit/>
          </a:bodyPr>
          <a:lstStyle/>
          <a:p>
            <a:pPr algn="just"/>
            <a:r>
              <a:rPr lang="en-US" sz="1600" b="1" dirty="0">
                <a:solidFill>
                  <a:schemeClr val="accent2">
                    <a:lumMod val="75000"/>
                  </a:schemeClr>
                </a:solidFill>
                <a:latin typeface="Times New Roman" panose="02020603050405020304" pitchFamily="18" charset="0"/>
                <a:cs typeface="Times New Roman" panose="02020603050405020304" pitchFamily="18" charset="0"/>
              </a:rPr>
              <a:t>The proxy for the state of the interbank market </a:t>
            </a:r>
            <a:r>
              <a:rPr lang="en-US" sz="1600" dirty="0">
                <a:latin typeface="Times New Roman" panose="02020603050405020304" pitchFamily="18" charset="0"/>
                <a:cs typeface="Times New Roman" panose="02020603050405020304" pitchFamily="18" charset="0"/>
              </a:rPr>
              <a:t>and, in particular, the repo market </a:t>
            </a:r>
            <a:r>
              <a:rPr lang="en-US" sz="1600" b="1" dirty="0">
                <a:solidFill>
                  <a:schemeClr val="accent2">
                    <a:lumMod val="75000"/>
                  </a:schemeClr>
                </a:solidFill>
                <a:latin typeface="Times New Roman" panose="02020603050405020304" pitchFamily="18" charset="0"/>
                <a:cs typeface="Times New Roman" panose="02020603050405020304" pitchFamily="18" charset="0"/>
              </a:rPr>
              <a:t>is the spread between three-month LIBOR and the overnight index swap rate</a:t>
            </a:r>
            <a:r>
              <a:rPr lang="en-US" sz="1600" dirty="0">
                <a:latin typeface="Times New Roman" panose="02020603050405020304" pitchFamily="18" charset="0"/>
                <a:cs typeface="Times New Roman" panose="02020603050405020304" pitchFamily="18" charset="0"/>
              </a:rPr>
              <a:t>, which we call the </a:t>
            </a:r>
            <a:r>
              <a:rPr lang="en-US" sz="1600" b="1" dirty="0">
                <a:solidFill>
                  <a:schemeClr val="accent2">
                    <a:lumMod val="75000"/>
                  </a:schemeClr>
                </a:solidFill>
                <a:latin typeface="Times New Roman" panose="02020603050405020304" pitchFamily="18" charset="0"/>
                <a:cs typeface="Times New Roman" panose="02020603050405020304" pitchFamily="18" charset="0"/>
              </a:rPr>
              <a:t>LIB-OIS spread.</a:t>
            </a:r>
          </a:p>
        </p:txBody>
      </p:sp>
      <p:sp>
        <p:nvSpPr>
          <p:cNvPr id="9" name="矩形 8">
            <a:extLst>
              <a:ext uri="{FF2B5EF4-FFF2-40B4-BE49-F238E27FC236}">
                <a16:creationId xmlns:a16="http://schemas.microsoft.com/office/drawing/2014/main" id="{34457BFE-F18A-4D92-80D6-06C40E4499F9}"/>
              </a:ext>
            </a:extLst>
          </p:cNvPr>
          <p:cNvSpPr/>
          <p:nvPr/>
        </p:nvSpPr>
        <p:spPr>
          <a:xfrm>
            <a:off x="907904" y="2890391"/>
            <a:ext cx="5116976" cy="1077218"/>
          </a:xfrm>
          <a:prstGeom prst="rect">
            <a:avLst/>
          </a:prstGeom>
        </p:spPr>
        <p:txBody>
          <a:bodyPr wrap="square">
            <a:spAutoFit/>
          </a:bodyPr>
          <a:lstStyle/>
          <a:p>
            <a:pPr algn="just"/>
            <a:r>
              <a:rPr lang="en-US" sz="1600" b="1" dirty="0">
                <a:solidFill>
                  <a:schemeClr val="accent2">
                    <a:lumMod val="75000"/>
                  </a:schemeClr>
                </a:solidFill>
                <a:latin typeface="Times New Roman" panose="02020603050405020304" pitchFamily="18" charset="0"/>
                <a:cs typeface="Times New Roman" panose="02020603050405020304" pitchFamily="18" charset="0"/>
              </a:rPr>
              <a:t>The overnight index swap (OIS) </a:t>
            </a:r>
            <a:r>
              <a:rPr lang="en-US" sz="1600" dirty="0">
                <a:latin typeface="Times New Roman" panose="02020603050405020304" pitchFamily="18" charset="0"/>
                <a:cs typeface="Times New Roman" panose="02020603050405020304" pitchFamily="18" charset="0"/>
              </a:rPr>
              <a:t>is a fixed-to-floating interest rate swap that ties the floating leg of the contract to a daily overnight reference rate, the feds funds rate.</a:t>
            </a:r>
          </a:p>
          <a:p>
            <a:pPr algn="just"/>
            <a:endParaRPr lang="en-US" sz="1600" dirty="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93472328-5EB0-4CD3-A607-E302F8FD9C70}"/>
              </a:ext>
            </a:extLst>
          </p:cNvPr>
          <p:cNvSpPr/>
          <p:nvPr/>
        </p:nvSpPr>
        <p:spPr>
          <a:xfrm>
            <a:off x="907904" y="4498027"/>
            <a:ext cx="5401456" cy="116955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If there is </a:t>
            </a:r>
            <a:r>
              <a:rPr lang="en-US" b="1" dirty="0">
                <a:solidFill>
                  <a:schemeClr val="accent2">
                    <a:lumMod val="75000"/>
                  </a:schemeClr>
                </a:solidFill>
                <a:latin typeface="Times New Roman" panose="02020603050405020304" pitchFamily="18" charset="0"/>
                <a:cs typeface="Times New Roman" panose="02020603050405020304" pitchFamily="18" charset="0"/>
              </a:rPr>
              <a:t>no credit risk and no transactions costs</a:t>
            </a:r>
            <a:r>
              <a:rPr lang="en-US" dirty="0">
                <a:latin typeface="Times New Roman" panose="02020603050405020304" pitchFamily="18" charset="0"/>
                <a:cs typeface="Times New Roman" panose="02020603050405020304" pitchFamily="18" charset="0"/>
              </a:rPr>
              <a:t>, then the interest rate on an interbank loan should equal the overnight index swap (</a:t>
            </a:r>
            <a:r>
              <a:rPr lang="en-US" b="1" dirty="0">
                <a:solidFill>
                  <a:schemeClr val="accent2">
                    <a:lumMod val="75000"/>
                  </a:schemeClr>
                </a:solidFill>
                <a:latin typeface="Times New Roman" panose="02020603050405020304" pitchFamily="18" charset="0"/>
                <a:cs typeface="Times New Roman" panose="02020603050405020304" pitchFamily="18" charset="0"/>
              </a:rPr>
              <a:t>LIB-OIS =0</a:t>
            </a:r>
            <a:r>
              <a:rPr lang="en-US" dirty="0">
                <a:latin typeface="Times New Roman" panose="02020603050405020304" pitchFamily="18" charset="0"/>
                <a:cs typeface="Times New Roman" panose="02020603050405020304" pitchFamily="18" charset="0"/>
              </a:rPr>
              <a:t>).</a:t>
            </a:r>
          </a:p>
          <a:p>
            <a:pPr algn="just"/>
            <a:endParaRPr lang="en-US" sz="1600" dirty="0">
              <a:latin typeface="Times New Roman" panose="02020603050405020304" pitchFamily="18" charset="0"/>
              <a:cs typeface="Times New Roman" panose="02020603050405020304" pitchFamily="18" charset="0"/>
            </a:endParaRPr>
          </a:p>
        </p:txBody>
      </p:sp>
      <p:grpSp>
        <p:nvGrpSpPr>
          <p:cNvPr id="20" name="组 6">
            <a:extLst>
              <a:ext uri="{FF2B5EF4-FFF2-40B4-BE49-F238E27FC236}">
                <a16:creationId xmlns:a16="http://schemas.microsoft.com/office/drawing/2014/main" id="{B6410CA1-565D-48AB-A494-5E651A0B1A75}"/>
              </a:ext>
            </a:extLst>
          </p:cNvPr>
          <p:cNvGrpSpPr/>
          <p:nvPr/>
        </p:nvGrpSpPr>
        <p:grpSpPr>
          <a:xfrm>
            <a:off x="627969" y="2946720"/>
            <a:ext cx="267304" cy="269028"/>
            <a:chOff x="6177786" y="1807948"/>
            <a:chExt cx="1115124" cy="1115122"/>
          </a:xfrm>
        </p:grpSpPr>
        <p:sp>
          <p:nvSpPr>
            <p:cNvPr id="21" name="椭圆 20">
              <a:extLst>
                <a:ext uri="{FF2B5EF4-FFF2-40B4-BE49-F238E27FC236}">
                  <a16:creationId xmlns:a16="http://schemas.microsoft.com/office/drawing/2014/main" id="{93906361-40AB-4DB3-B129-B478EDDD7CD3}"/>
                </a:ext>
              </a:extLst>
            </p:cNvPr>
            <p:cNvSpPr/>
            <p:nvPr/>
          </p:nvSpPr>
          <p:spPr>
            <a:xfrm>
              <a:off x="6177786" y="1807948"/>
              <a:ext cx="1115124" cy="111512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2" name="L 形 21">
              <a:extLst>
                <a:ext uri="{FF2B5EF4-FFF2-40B4-BE49-F238E27FC236}">
                  <a16:creationId xmlns:a16="http://schemas.microsoft.com/office/drawing/2014/main" id="{F5C1720F-1F55-450F-8442-79DEC98E2CEC}"/>
                </a:ext>
              </a:extLst>
            </p:cNvPr>
            <p:cNvSpPr/>
            <p:nvPr/>
          </p:nvSpPr>
          <p:spPr>
            <a:xfrm rot="18900000">
              <a:off x="6407887" y="2139196"/>
              <a:ext cx="654918"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23" name="组 9">
            <a:extLst>
              <a:ext uri="{FF2B5EF4-FFF2-40B4-BE49-F238E27FC236}">
                <a16:creationId xmlns:a16="http://schemas.microsoft.com/office/drawing/2014/main" id="{B1188FAD-AFEC-4E05-A609-225D7C8468E6}"/>
              </a:ext>
            </a:extLst>
          </p:cNvPr>
          <p:cNvGrpSpPr/>
          <p:nvPr/>
        </p:nvGrpSpPr>
        <p:grpSpPr>
          <a:xfrm>
            <a:off x="626368" y="1599541"/>
            <a:ext cx="267304" cy="269028"/>
            <a:chOff x="7043160" y="720560"/>
            <a:chExt cx="1115121" cy="1115122"/>
          </a:xfrm>
        </p:grpSpPr>
        <p:sp>
          <p:nvSpPr>
            <p:cNvPr id="24" name="椭圆 23">
              <a:extLst>
                <a:ext uri="{FF2B5EF4-FFF2-40B4-BE49-F238E27FC236}">
                  <a16:creationId xmlns:a16="http://schemas.microsoft.com/office/drawing/2014/main" id="{58D0FB0F-0033-4547-A2BF-1A65B4746EA8}"/>
                </a:ext>
              </a:extLst>
            </p:cNvPr>
            <p:cNvSpPr/>
            <p:nvPr/>
          </p:nvSpPr>
          <p:spPr>
            <a:xfrm>
              <a:off x="7043160" y="720560"/>
              <a:ext cx="1115121" cy="111512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5" name="L 形 24">
              <a:extLst>
                <a:ext uri="{FF2B5EF4-FFF2-40B4-BE49-F238E27FC236}">
                  <a16:creationId xmlns:a16="http://schemas.microsoft.com/office/drawing/2014/main" id="{768B8C9E-CD7C-417E-AB16-A26335E07267}"/>
                </a:ext>
              </a:extLst>
            </p:cNvPr>
            <p:cNvSpPr/>
            <p:nvPr/>
          </p:nvSpPr>
          <p:spPr>
            <a:xfrm rot="18900000">
              <a:off x="7332637" y="1050606"/>
              <a:ext cx="654916"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26" name="组 13">
            <a:extLst>
              <a:ext uri="{FF2B5EF4-FFF2-40B4-BE49-F238E27FC236}">
                <a16:creationId xmlns:a16="http://schemas.microsoft.com/office/drawing/2014/main" id="{76A2BC66-DEAD-4F95-825C-30FF7CD8BC1A}"/>
              </a:ext>
            </a:extLst>
          </p:cNvPr>
          <p:cNvGrpSpPr/>
          <p:nvPr/>
        </p:nvGrpSpPr>
        <p:grpSpPr>
          <a:xfrm>
            <a:off x="645246" y="4535083"/>
            <a:ext cx="267304" cy="269028"/>
            <a:chOff x="6155920" y="1807948"/>
            <a:chExt cx="1115122" cy="1115122"/>
          </a:xfrm>
        </p:grpSpPr>
        <p:sp>
          <p:nvSpPr>
            <p:cNvPr id="27" name="椭圆 26">
              <a:extLst>
                <a:ext uri="{FF2B5EF4-FFF2-40B4-BE49-F238E27FC236}">
                  <a16:creationId xmlns:a16="http://schemas.microsoft.com/office/drawing/2014/main" id="{05C11F45-E036-42D2-B56D-1F7DBA9090C6}"/>
                </a:ext>
              </a:extLst>
            </p:cNvPr>
            <p:cNvSpPr/>
            <p:nvPr/>
          </p:nvSpPr>
          <p:spPr>
            <a:xfrm>
              <a:off x="6155920" y="1807948"/>
              <a:ext cx="1115122" cy="1115122"/>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8" name="L 形 27">
              <a:extLst>
                <a:ext uri="{FF2B5EF4-FFF2-40B4-BE49-F238E27FC236}">
                  <a16:creationId xmlns:a16="http://schemas.microsoft.com/office/drawing/2014/main" id="{24A9B5B7-823D-4CE7-9CF0-0C4BE0022F32}"/>
                </a:ext>
              </a:extLst>
            </p:cNvPr>
            <p:cNvSpPr/>
            <p:nvPr/>
          </p:nvSpPr>
          <p:spPr>
            <a:xfrm rot="18900000">
              <a:off x="6407881" y="2115623"/>
              <a:ext cx="654917" cy="382986"/>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Tree>
    <p:extLst>
      <p:ext uri="{BB962C8B-B14F-4D97-AF65-F5344CB8AC3E}">
        <p14:creationId xmlns:p14="http://schemas.microsoft.com/office/powerpoint/2010/main" val="15946751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7551711" cy="721395"/>
          </a:xfrm>
        </p:spPr>
        <p:txBody>
          <a:bodyPr/>
          <a:lstStyle/>
          <a:p>
            <a:r>
              <a:rPr kumimoji="1" lang="en-US" altLang="zh-CN" dirty="0"/>
              <a:t>2.3 A Time Number Line for the Crisis</a:t>
            </a:r>
          </a:p>
        </p:txBody>
      </p:sp>
      <p:pic>
        <p:nvPicPr>
          <p:cNvPr id="5" name="图片 4"/>
          <p:cNvPicPr>
            <a:picLocks noChangeAspect="1"/>
          </p:cNvPicPr>
          <p:nvPr/>
        </p:nvPicPr>
        <p:blipFill>
          <a:blip r:embed="rId2"/>
          <a:stretch>
            <a:fillRect/>
          </a:stretch>
        </p:blipFill>
        <p:spPr>
          <a:xfrm>
            <a:off x="4779639" y="1897229"/>
            <a:ext cx="6977596" cy="3867467"/>
          </a:xfrm>
          <a:prstGeom prst="roundRect">
            <a:avLst>
              <a:gd name="adj" fmla="val 2368"/>
            </a:avLst>
          </a:prstGeom>
          <a:solidFill>
            <a:srgbClr val="FFFFFF">
              <a:shade val="85000"/>
            </a:srgbClr>
          </a:solidFill>
          <a:ln>
            <a:noFill/>
          </a:ln>
          <a:effectLst>
            <a:reflection blurRad="12700" stA="38000" endPos="28000" dist="5000" dir="5400000" sy="-100000" algn="bl" rotWithShape="0"/>
          </a:effectLst>
        </p:spPr>
      </p:pic>
      <p:sp>
        <p:nvSpPr>
          <p:cNvPr id="8" name="矩形 7">
            <a:extLst>
              <a:ext uri="{FF2B5EF4-FFF2-40B4-BE49-F238E27FC236}">
                <a16:creationId xmlns:a16="http://schemas.microsoft.com/office/drawing/2014/main" id="{68D26DFC-1D12-4398-8AF9-5F5DDF770208}"/>
              </a:ext>
            </a:extLst>
          </p:cNvPr>
          <p:cNvSpPr/>
          <p:nvPr/>
        </p:nvSpPr>
        <p:spPr>
          <a:xfrm>
            <a:off x="649486" y="2507523"/>
            <a:ext cx="4031844" cy="1631216"/>
          </a:xfrm>
          <a:prstGeom prst="rect">
            <a:avLst/>
          </a:prstGeom>
        </p:spPr>
        <p:txBody>
          <a:bodyPr wrap="square">
            <a:spAutoFit/>
          </a:bodyPr>
          <a:lstStyle/>
          <a:p>
            <a:pPr algn="just"/>
            <a:r>
              <a:rPr lang="en-US" sz="2000" b="1" dirty="0">
                <a:solidFill>
                  <a:schemeClr val="accent2">
                    <a:lumMod val="75000"/>
                  </a:schemeClr>
                </a:solidFill>
                <a:latin typeface="Times New Roman" panose="02020603050405020304" pitchFamily="18" charset="0"/>
                <a:cs typeface="Times New Roman" panose="02020603050405020304" pitchFamily="18" charset="0"/>
              </a:rPr>
              <a:t>Divide the time between 2007-2008 to 4 parts:</a:t>
            </a:r>
          </a:p>
          <a:p>
            <a:pPr algn="just"/>
            <a:r>
              <a:rPr lang="en-US" sz="2000" b="1" dirty="0">
                <a:solidFill>
                  <a:schemeClr val="accent2">
                    <a:lumMod val="75000"/>
                  </a:schemeClr>
                </a:solidFill>
                <a:latin typeface="Times New Roman" panose="02020603050405020304" pitchFamily="18" charset="0"/>
                <a:cs typeface="Times New Roman" panose="02020603050405020304" pitchFamily="18" charset="0"/>
              </a:rPr>
              <a:t>First half of 2007, second half of 2007, first half of 2008 and second half of 2008.</a:t>
            </a:r>
          </a:p>
        </p:txBody>
      </p:sp>
      <p:cxnSp>
        <p:nvCxnSpPr>
          <p:cNvPr id="4" name="直接连接符 3">
            <a:extLst>
              <a:ext uri="{FF2B5EF4-FFF2-40B4-BE49-F238E27FC236}">
                <a16:creationId xmlns:a16="http://schemas.microsoft.com/office/drawing/2014/main" id="{63F624C9-55EF-40A7-8665-7AD471604B3C}"/>
              </a:ext>
            </a:extLst>
          </p:cNvPr>
          <p:cNvCxnSpPr>
            <a:cxnSpLocks/>
          </p:cNvCxnSpPr>
          <p:nvPr/>
        </p:nvCxnSpPr>
        <p:spPr>
          <a:xfrm>
            <a:off x="8160026" y="3389244"/>
            <a:ext cx="0" cy="1699591"/>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9BEA230B-6014-4173-9F72-FB0164D74D62}"/>
              </a:ext>
            </a:extLst>
          </p:cNvPr>
          <p:cNvCxnSpPr>
            <a:cxnSpLocks/>
          </p:cNvCxnSpPr>
          <p:nvPr/>
        </p:nvCxnSpPr>
        <p:spPr>
          <a:xfrm>
            <a:off x="9047922" y="3389243"/>
            <a:ext cx="0" cy="1699591"/>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直接连接符 31">
            <a:extLst>
              <a:ext uri="{FF2B5EF4-FFF2-40B4-BE49-F238E27FC236}">
                <a16:creationId xmlns:a16="http://schemas.microsoft.com/office/drawing/2014/main" id="{4020B4FC-338F-48FC-87A2-CAEE76AE70FA}"/>
              </a:ext>
            </a:extLst>
          </p:cNvPr>
          <p:cNvCxnSpPr>
            <a:cxnSpLocks/>
          </p:cNvCxnSpPr>
          <p:nvPr/>
        </p:nvCxnSpPr>
        <p:spPr>
          <a:xfrm>
            <a:off x="7278756" y="3389242"/>
            <a:ext cx="0" cy="1699591"/>
          </a:xfrm>
          <a:prstGeom prst="line">
            <a:avLst/>
          </a:prstGeom>
          <a:ln w="381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1009116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2.4 Data: Summary</a:t>
            </a:r>
          </a:p>
        </p:txBody>
      </p:sp>
      <p:sp>
        <p:nvSpPr>
          <p:cNvPr id="9" name="矩形 8">
            <a:extLst>
              <a:ext uri="{FF2B5EF4-FFF2-40B4-BE49-F238E27FC236}">
                <a16:creationId xmlns:a16="http://schemas.microsoft.com/office/drawing/2014/main" id="{25F64536-4046-4A57-8A6D-0E131D3C1E14}"/>
              </a:ext>
            </a:extLst>
          </p:cNvPr>
          <p:cNvSpPr/>
          <p:nvPr/>
        </p:nvSpPr>
        <p:spPr>
          <a:xfrm>
            <a:off x="1380732" y="3103759"/>
            <a:ext cx="8875788" cy="2308324"/>
          </a:xfrm>
          <a:prstGeom prst="rect">
            <a:avLst/>
          </a:prstGeom>
        </p:spPr>
        <p:txBody>
          <a:bodyPr wrap="square">
            <a:spAutoFit/>
          </a:bodyPr>
          <a:lstStyle/>
          <a:p>
            <a:pPr algn="just"/>
            <a:r>
              <a:rPr lang="en-US" b="1" dirty="0"/>
              <a:t>The data set contains 392 series of spreads on structured products, credit derivative indices, and a smaller set of single-company credit derivatives</a:t>
            </a:r>
            <a:r>
              <a:rPr lang="en-US" dirty="0"/>
              <a:t>. In each case, the banks capture the on-the-run bond or tranche, which would be the spreads of interest to market participants. Fixed-rate bond spreads are spreads to Treasuries and floating-rate spreads are to LIBOR.</a:t>
            </a:r>
          </a:p>
          <a:p>
            <a:pPr algn="just"/>
            <a:endParaRPr lang="en-US" dirty="0"/>
          </a:p>
          <a:p>
            <a:pPr algn="just"/>
            <a:endParaRPr lang="en-US" dirty="0"/>
          </a:p>
          <a:p>
            <a:pPr algn="just"/>
            <a:r>
              <a:rPr lang="en-US" dirty="0"/>
              <a:t>They summarized 5 Data Panels of spreads.</a:t>
            </a:r>
          </a:p>
        </p:txBody>
      </p:sp>
      <p:sp>
        <p:nvSpPr>
          <p:cNvPr id="10" name="矩形 9">
            <a:extLst>
              <a:ext uri="{FF2B5EF4-FFF2-40B4-BE49-F238E27FC236}">
                <a16:creationId xmlns:a16="http://schemas.microsoft.com/office/drawing/2014/main" id="{7010BE2F-8494-47CF-90A4-7A1F3800493E}"/>
              </a:ext>
            </a:extLst>
          </p:cNvPr>
          <p:cNvSpPr/>
          <p:nvPr/>
        </p:nvSpPr>
        <p:spPr>
          <a:xfrm>
            <a:off x="1380732" y="1434420"/>
            <a:ext cx="8875788" cy="1477328"/>
          </a:xfrm>
          <a:prstGeom prst="rect">
            <a:avLst/>
          </a:prstGeom>
        </p:spPr>
        <p:txBody>
          <a:bodyPr wrap="square">
            <a:spAutoFit/>
          </a:bodyPr>
          <a:lstStyle/>
          <a:p>
            <a:pPr algn="just"/>
            <a:r>
              <a:rPr lang="en-US" dirty="0"/>
              <a:t>The data come from dealer banks, </a:t>
            </a:r>
            <a:r>
              <a:rPr lang="en-US" b="1" dirty="0"/>
              <a:t>which observe market prices and convert these prices into spreads.</a:t>
            </a:r>
            <a:r>
              <a:rPr lang="en-US" dirty="0"/>
              <a:t> The conversion of prices into spreads involves models of default timing and recovery amounts, and we are not privy to these models. However, one indication of the quality of the data is they were the source for marking-to-market the books of some major financial institutions</a:t>
            </a:r>
          </a:p>
        </p:txBody>
      </p:sp>
    </p:spTree>
    <p:extLst>
      <p:ext uri="{BB962C8B-B14F-4D97-AF65-F5344CB8AC3E}">
        <p14:creationId xmlns:p14="http://schemas.microsoft.com/office/powerpoint/2010/main" val="95880024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2.4 Data: Panel A</a:t>
            </a:r>
          </a:p>
        </p:txBody>
      </p:sp>
      <p:pic>
        <p:nvPicPr>
          <p:cNvPr id="7" name="图片 6" descr="图片包含 文字&#10;&#10;已生成高可信度的说明">
            <a:extLst>
              <a:ext uri="{FF2B5EF4-FFF2-40B4-BE49-F238E27FC236}">
                <a16:creationId xmlns:a16="http://schemas.microsoft.com/office/drawing/2014/main" id="{E3347CF2-9963-4276-B6AE-EC49E1A041AB}"/>
              </a:ext>
            </a:extLst>
          </p:cNvPr>
          <p:cNvPicPr>
            <a:picLocks noChangeAspect="1"/>
          </p:cNvPicPr>
          <p:nvPr/>
        </p:nvPicPr>
        <p:blipFill>
          <a:blip r:embed="rId2"/>
          <a:stretch>
            <a:fillRect/>
          </a:stretch>
        </p:blipFill>
        <p:spPr>
          <a:xfrm>
            <a:off x="0" y="752669"/>
            <a:ext cx="6569761" cy="6105331"/>
          </a:xfrm>
          <a:prstGeom prst="rect">
            <a:avLst/>
          </a:prstGeom>
        </p:spPr>
      </p:pic>
      <p:sp>
        <p:nvSpPr>
          <p:cNvPr id="4" name="矩形 3">
            <a:extLst>
              <a:ext uri="{FF2B5EF4-FFF2-40B4-BE49-F238E27FC236}">
                <a16:creationId xmlns:a16="http://schemas.microsoft.com/office/drawing/2014/main" id="{101812DE-9E0A-4702-9457-1B0DF0832C12}"/>
              </a:ext>
            </a:extLst>
          </p:cNvPr>
          <p:cNvSpPr/>
          <p:nvPr/>
        </p:nvSpPr>
        <p:spPr>
          <a:xfrm>
            <a:off x="6659880" y="3429000"/>
            <a:ext cx="4922520" cy="1200329"/>
          </a:xfrm>
          <a:prstGeom prst="rect">
            <a:avLst/>
          </a:prstGeom>
        </p:spPr>
        <p:txBody>
          <a:bodyPr wrap="square">
            <a:spAutoFit/>
          </a:bodyPr>
          <a:lstStyle/>
          <a:p>
            <a:pPr algn="just"/>
            <a:r>
              <a:rPr lang="en-US" dirty="0"/>
              <a:t>From Panel A, it is clear that </a:t>
            </a:r>
            <a:r>
              <a:rPr lang="en-US" b="1" dirty="0"/>
              <a:t>the subprime-related structured products and companies get hit in the second half of 2007</a:t>
            </a:r>
            <a:r>
              <a:rPr lang="en-US" dirty="0"/>
              <a:t>. </a:t>
            </a:r>
          </a:p>
        </p:txBody>
      </p:sp>
      <p:sp>
        <p:nvSpPr>
          <p:cNvPr id="5" name="矩形 4">
            <a:extLst>
              <a:ext uri="{FF2B5EF4-FFF2-40B4-BE49-F238E27FC236}">
                <a16:creationId xmlns:a16="http://schemas.microsoft.com/office/drawing/2014/main" id="{23B633B3-0BCA-4B73-9908-65D3DDD9548C}"/>
              </a:ext>
            </a:extLst>
          </p:cNvPr>
          <p:cNvSpPr/>
          <p:nvPr/>
        </p:nvSpPr>
        <p:spPr>
          <a:xfrm>
            <a:off x="6659880" y="1832867"/>
            <a:ext cx="4678680" cy="1200329"/>
          </a:xfrm>
          <a:prstGeom prst="rect">
            <a:avLst/>
          </a:prstGeom>
        </p:spPr>
        <p:txBody>
          <a:bodyPr wrap="square">
            <a:spAutoFit/>
          </a:bodyPr>
          <a:lstStyle/>
          <a:p>
            <a:pPr algn="just"/>
            <a:r>
              <a:rPr lang="en-US" dirty="0"/>
              <a:t>Panel A shows statistics for the state variable</a:t>
            </a:r>
            <a:r>
              <a:rPr lang="en-US" b="1" dirty="0"/>
              <a:t> LIB-OIS </a:t>
            </a:r>
            <a:r>
              <a:rPr lang="en-US" dirty="0"/>
              <a:t>and </a:t>
            </a:r>
            <a:r>
              <a:rPr lang="en-US" b="1" dirty="0"/>
              <a:t>the credit spreads </a:t>
            </a:r>
            <a:r>
              <a:rPr lang="en-US" dirty="0"/>
              <a:t>of three categories of </a:t>
            </a:r>
            <a:r>
              <a:rPr lang="en-US" b="1" dirty="0"/>
              <a:t>subprime</a:t>
            </a:r>
            <a:r>
              <a:rPr lang="en-US" dirty="0"/>
              <a:t> related assets.</a:t>
            </a:r>
          </a:p>
        </p:txBody>
      </p:sp>
      <p:cxnSp>
        <p:nvCxnSpPr>
          <p:cNvPr id="8" name="直接连接符 7">
            <a:extLst>
              <a:ext uri="{FF2B5EF4-FFF2-40B4-BE49-F238E27FC236}">
                <a16:creationId xmlns:a16="http://schemas.microsoft.com/office/drawing/2014/main" id="{C5330FFA-E4D3-401D-8640-680916EAD27A}"/>
              </a:ext>
            </a:extLst>
          </p:cNvPr>
          <p:cNvCxnSpPr>
            <a:cxnSpLocks/>
          </p:cNvCxnSpPr>
          <p:nvPr/>
        </p:nvCxnSpPr>
        <p:spPr>
          <a:xfrm>
            <a:off x="1478280" y="2415540"/>
            <a:ext cx="4922520"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0" name="直接连接符 9">
            <a:extLst>
              <a:ext uri="{FF2B5EF4-FFF2-40B4-BE49-F238E27FC236}">
                <a16:creationId xmlns:a16="http://schemas.microsoft.com/office/drawing/2014/main" id="{BEC5AF1E-EE99-4387-B5A9-E7F5A8ED7086}"/>
              </a:ext>
            </a:extLst>
          </p:cNvPr>
          <p:cNvCxnSpPr>
            <a:cxnSpLocks/>
          </p:cNvCxnSpPr>
          <p:nvPr/>
        </p:nvCxnSpPr>
        <p:spPr>
          <a:xfrm>
            <a:off x="1478280" y="2880360"/>
            <a:ext cx="4922520"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1" name="直接连接符 10">
            <a:extLst>
              <a:ext uri="{FF2B5EF4-FFF2-40B4-BE49-F238E27FC236}">
                <a16:creationId xmlns:a16="http://schemas.microsoft.com/office/drawing/2014/main" id="{7638BC0E-AC02-443D-B0E5-DA13323AABB7}"/>
              </a:ext>
            </a:extLst>
          </p:cNvPr>
          <p:cNvCxnSpPr>
            <a:cxnSpLocks/>
          </p:cNvCxnSpPr>
          <p:nvPr/>
        </p:nvCxnSpPr>
        <p:spPr>
          <a:xfrm>
            <a:off x="1478280" y="4069080"/>
            <a:ext cx="4922520"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2" name="直接连接符 11">
            <a:extLst>
              <a:ext uri="{FF2B5EF4-FFF2-40B4-BE49-F238E27FC236}">
                <a16:creationId xmlns:a16="http://schemas.microsoft.com/office/drawing/2014/main" id="{38F073CE-8DF2-4E59-BDB1-ACBF01DD798C}"/>
              </a:ext>
            </a:extLst>
          </p:cNvPr>
          <p:cNvCxnSpPr>
            <a:cxnSpLocks/>
          </p:cNvCxnSpPr>
          <p:nvPr/>
        </p:nvCxnSpPr>
        <p:spPr>
          <a:xfrm>
            <a:off x="1478280" y="3475300"/>
            <a:ext cx="4922520"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433679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2.4 Data: Panel B</a:t>
            </a:r>
          </a:p>
        </p:txBody>
      </p:sp>
      <p:grpSp>
        <p:nvGrpSpPr>
          <p:cNvPr id="8" name="组合 7">
            <a:extLst>
              <a:ext uri="{FF2B5EF4-FFF2-40B4-BE49-F238E27FC236}">
                <a16:creationId xmlns:a16="http://schemas.microsoft.com/office/drawing/2014/main" id="{C1D733D5-3876-48D2-8D70-831971D7414A}"/>
              </a:ext>
            </a:extLst>
          </p:cNvPr>
          <p:cNvGrpSpPr/>
          <p:nvPr/>
        </p:nvGrpSpPr>
        <p:grpSpPr>
          <a:xfrm>
            <a:off x="0" y="1234247"/>
            <a:ext cx="7515828" cy="4801705"/>
            <a:chOff x="947485" y="1349667"/>
            <a:chExt cx="5166809" cy="3163752"/>
          </a:xfrm>
        </p:grpSpPr>
        <p:pic>
          <p:nvPicPr>
            <p:cNvPr id="5" name="图片 4" descr="图片包含 屏幕截图&#10;&#10;已生成极高可信度的说明">
              <a:extLst>
                <a:ext uri="{FF2B5EF4-FFF2-40B4-BE49-F238E27FC236}">
                  <a16:creationId xmlns:a16="http://schemas.microsoft.com/office/drawing/2014/main" id="{90F565F8-DB3F-4C65-A705-00579CF59A1C}"/>
                </a:ext>
              </a:extLst>
            </p:cNvPr>
            <p:cNvPicPr>
              <a:picLocks noChangeAspect="1"/>
            </p:cNvPicPr>
            <p:nvPr/>
          </p:nvPicPr>
          <p:blipFill>
            <a:blip r:embed="rId2"/>
            <a:stretch>
              <a:fillRect/>
            </a:stretch>
          </p:blipFill>
          <p:spPr>
            <a:xfrm>
              <a:off x="947485" y="2356772"/>
              <a:ext cx="5166808" cy="2156647"/>
            </a:xfrm>
            <a:prstGeom prst="rect">
              <a:avLst/>
            </a:prstGeom>
          </p:spPr>
        </p:pic>
        <p:pic>
          <p:nvPicPr>
            <p:cNvPr id="7" name="图片 6" descr="图片包含 屏幕截图&#10;&#10;已生成高可信度的说明">
              <a:extLst>
                <a:ext uri="{FF2B5EF4-FFF2-40B4-BE49-F238E27FC236}">
                  <a16:creationId xmlns:a16="http://schemas.microsoft.com/office/drawing/2014/main" id="{B8882B36-D13B-4F14-9F5E-82F396F90E36}"/>
                </a:ext>
              </a:extLst>
            </p:cNvPr>
            <p:cNvPicPr>
              <a:picLocks noChangeAspect="1"/>
            </p:cNvPicPr>
            <p:nvPr/>
          </p:nvPicPr>
          <p:blipFill rotWithShape="1">
            <a:blip r:embed="rId3"/>
            <a:srcRect l="1499" r="807" b="13106"/>
            <a:stretch/>
          </p:blipFill>
          <p:spPr>
            <a:xfrm>
              <a:off x="947486" y="1349667"/>
              <a:ext cx="5166808" cy="1350862"/>
            </a:xfrm>
            <a:prstGeom prst="rect">
              <a:avLst/>
            </a:prstGeom>
          </p:spPr>
        </p:pic>
      </p:grpSp>
      <p:sp>
        <p:nvSpPr>
          <p:cNvPr id="9" name="矩形 8">
            <a:extLst>
              <a:ext uri="{FF2B5EF4-FFF2-40B4-BE49-F238E27FC236}">
                <a16:creationId xmlns:a16="http://schemas.microsoft.com/office/drawing/2014/main" id="{7826F363-6FEA-466F-9EED-91BBAC59C37A}"/>
              </a:ext>
            </a:extLst>
          </p:cNvPr>
          <p:cNvSpPr/>
          <p:nvPr/>
        </p:nvSpPr>
        <p:spPr>
          <a:xfrm>
            <a:off x="7577366" y="3536806"/>
            <a:ext cx="4139879" cy="1200329"/>
          </a:xfrm>
          <a:prstGeom prst="rect">
            <a:avLst/>
          </a:prstGeom>
        </p:spPr>
        <p:txBody>
          <a:bodyPr wrap="square">
            <a:spAutoFit/>
          </a:bodyPr>
          <a:lstStyle/>
          <a:p>
            <a:r>
              <a:rPr lang="en-US" dirty="0"/>
              <a:t>For the six categories shown, there are increases in the spreads in the second half of 2007, but </a:t>
            </a:r>
            <a:r>
              <a:rPr lang="en-US" b="1" dirty="0"/>
              <a:t>the large increases are in 2008</a:t>
            </a:r>
            <a:r>
              <a:rPr lang="en-US" dirty="0"/>
              <a:t>.</a:t>
            </a:r>
          </a:p>
        </p:txBody>
      </p:sp>
      <p:sp>
        <p:nvSpPr>
          <p:cNvPr id="10" name="矩形 9">
            <a:extLst>
              <a:ext uri="{FF2B5EF4-FFF2-40B4-BE49-F238E27FC236}">
                <a16:creationId xmlns:a16="http://schemas.microsoft.com/office/drawing/2014/main" id="{13130166-1B82-4E1F-B560-3B0730EF4AA8}"/>
              </a:ext>
            </a:extLst>
          </p:cNvPr>
          <p:cNvSpPr/>
          <p:nvPr/>
        </p:nvSpPr>
        <p:spPr>
          <a:xfrm>
            <a:off x="7577366" y="1797700"/>
            <a:ext cx="3430158" cy="923330"/>
          </a:xfrm>
          <a:prstGeom prst="rect">
            <a:avLst/>
          </a:prstGeom>
        </p:spPr>
        <p:txBody>
          <a:bodyPr wrap="square">
            <a:spAutoFit/>
          </a:bodyPr>
          <a:lstStyle/>
          <a:p>
            <a:r>
              <a:rPr lang="en-US" dirty="0"/>
              <a:t>Panels B shows statistics for the </a:t>
            </a:r>
            <a:r>
              <a:rPr lang="en-US" b="1" dirty="0"/>
              <a:t>credit spreads of US non-subprime </a:t>
            </a:r>
            <a:r>
              <a:rPr lang="en-US" dirty="0"/>
              <a:t>asset classes. </a:t>
            </a:r>
          </a:p>
        </p:txBody>
      </p:sp>
      <p:cxnSp>
        <p:nvCxnSpPr>
          <p:cNvPr id="11" name="直接连接符 10">
            <a:extLst>
              <a:ext uri="{FF2B5EF4-FFF2-40B4-BE49-F238E27FC236}">
                <a16:creationId xmlns:a16="http://schemas.microsoft.com/office/drawing/2014/main" id="{292F1689-9907-41DA-9173-C927E05AA559}"/>
              </a:ext>
            </a:extLst>
          </p:cNvPr>
          <p:cNvCxnSpPr>
            <a:cxnSpLocks/>
          </p:cNvCxnSpPr>
          <p:nvPr/>
        </p:nvCxnSpPr>
        <p:spPr>
          <a:xfrm>
            <a:off x="1547729" y="2456727"/>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3" name="直接连接符 12">
            <a:extLst>
              <a:ext uri="{FF2B5EF4-FFF2-40B4-BE49-F238E27FC236}">
                <a16:creationId xmlns:a16="http://schemas.microsoft.com/office/drawing/2014/main" id="{4867C3CA-890E-4C58-A9AB-720FA1912A7A}"/>
              </a:ext>
            </a:extLst>
          </p:cNvPr>
          <p:cNvCxnSpPr>
            <a:cxnSpLocks/>
          </p:cNvCxnSpPr>
          <p:nvPr/>
        </p:nvCxnSpPr>
        <p:spPr>
          <a:xfrm>
            <a:off x="1547729" y="3153137"/>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直接连接符 13">
            <a:extLst>
              <a:ext uri="{FF2B5EF4-FFF2-40B4-BE49-F238E27FC236}">
                <a16:creationId xmlns:a16="http://schemas.microsoft.com/office/drawing/2014/main" id="{EF76BCBC-44A9-4BCC-B47E-EEA9D7342A37}"/>
              </a:ext>
            </a:extLst>
          </p:cNvPr>
          <p:cNvCxnSpPr>
            <a:cxnSpLocks/>
          </p:cNvCxnSpPr>
          <p:nvPr/>
        </p:nvCxnSpPr>
        <p:spPr>
          <a:xfrm>
            <a:off x="1547729" y="3849547"/>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844803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2.4 Data: Panel C</a:t>
            </a:r>
          </a:p>
        </p:txBody>
      </p:sp>
      <p:sp>
        <p:nvSpPr>
          <p:cNvPr id="3" name="矩形 2">
            <a:extLst>
              <a:ext uri="{FF2B5EF4-FFF2-40B4-BE49-F238E27FC236}">
                <a16:creationId xmlns:a16="http://schemas.microsoft.com/office/drawing/2014/main" id="{86B56DFA-FBE2-4A0E-A65B-8D7CFD4072FA}"/>
              </a:ext>
            </a:extLst>
          </p:cNvPr>
          <p:cNvSpPr/>
          <p:nvPr/>
        </p:nvSpPr>
        <p:spPr>
          <a:xfrm>
            <a:off x="7752161" y="3707614"/>
            <a:ext cx="4382577" cy="2031325"/>
          </a:xfrm>
          <a:prstGeom prst="rect">
            <a:avLst/>
          </a:prstGeom>
        </p:spPr>
        <p:txBody>
          <a:bodyPr wrap="square">
            <a:spAutoFit/>
          </a:bodyPr>
          <a:lstStyle/>
          <a:p>
            <a:pPr algn="just"/>
            <a:r>
              <a:rPr lang="en-US" dirty="0"/>
              <a:t>All categories are trading normally in the first half of 2007, and show increases in their spreads during the second half of 2007. But, </a:t>
            </a:r>
            <a:r>
              <a:rPr lang="en-US" b="1" dirty="0"/>
              <a:t>the spreads significantly widen in 2008</a:t>
            </a:r>
            <a:r>
              <a:rPr lang="en-US" dirty="0"/>
              <a:t>, as do the standard deviations of their spreads.</a:t>
            </a:r>
          </a:p>
        </p:txBody>
      </p:sp>
      <p:pic>
        <p:nvPicPr>
          <p:cNvPr id="5" name="图片 4">
            <a:extLst>
              <a:ext uri="{FF2B5EF4-FFF2-40B4-BE49-F238E27FC236}">
                <a16:creationId xmlns:a16="http://schemas.microsoft.com/office/drawing/2014/main" id="{70C52BEF-ABAB-42C8-A89B-216F7EEDFACD}"/>
              </a:ext>
            </a:extLst>
          </p:cNvPr>
          <p:cNvPicPr>
            <a:picLocks noChangeAspect="1"/>
          </p:cNvPicPr>
          <p:nvPr/>
        </p:nvPicPr>
        <p:blipFill>
          <a:blip r:embed="rId2"/>
          <a:stretch>
            <a:fillRect/>
          </a:stretch>
        </p:blipFill>
        <p:spPr>
          <a:xfrm>
            <a:off x="0" y="1342664"/>
            <a:ext cx="7743463" cy="4526593"/>
          </a:xfrm>
          <a:prstGeom prst="rect">
            <a:avLst/>
          </a:prstGeom>
        </p:spPr>
      </p:pic>
      <p:sp>
        <p:nvSpPr>
          <p:cNvPr id="6" name="矩形 5">
            <a:extLst>
              <a:ext uri="{FF2B5EF4-FFF2-40B4-BE49-F238E27FC236}">
                <a16:creationId xmlns:a16="http://schemas.microsoft.com/office/drawing/2014/main" id="{CCA62118-2342-44C2-8CAC-839393785951}"/>
              </a:ext>
            </a:extLst>
          </p:cNvPr>
          <p:cNvSpPr/>
          <p:nvPr/>
        </p:nvSpPr>
        <p:spPr>
          <a:xfrm>
            <a:off x="7752161" y="1677493"/>
            <a:ext cx="3632855" cy="923330"/>
          </a:xfrm>
          <a:prstGeom prst="rect">
            <a:avLst/>
          </a:prstGeom>
        </p:spPr>
        <p:txBody>
          <a:bodyPr wrap="square">
            <a:spAutoFit/>
          </a:bodyPr>
          <a:lstStyle/>
          <a:p>
            <a:pPr algn="just"/>
            <a:r>
              <a:rPr lang="en-US" dirty="0"/>
              <a:t>Panel C shows statistics for the </a:t>
            </a:r>
            <a:r>
              <a:rPr lang="en-US" b="1" dirty="0"/>
              <a:t>credit spreads of non-US non-subprime</a:t>
            </a:r>
            <a:r>
              <a:rPr lang="en-US" dirty="0"/>
              <a:t> asset classes</a:t>
            </a:r>
          </a:p>
        </p:txBody>
      </p:sp>
      <p:cxnSp>
        <p:nvCxnSpPr>
          <p:cNvPr id="7" name="直接连接符 6">
            <a:extLst>
              <a:ext uri="{FF2B5EF4-FFF2-40B4-BE49-F238E27FC236}">
                <a16:creationId xmlns:a16="http://schemas.microsoft.com/office/drawing/2014/main" id="{171EEEBF-B59B-4327-AAFF-BDB75C5CA325}"/>
              </a:ext>
            </a:extLst>
          </p:cNvPr>
          <p:cNvCxnSpPr>
            <a:cxnSpLocks/>
          </p:cNvCxnSpPr>
          <p:nvPr/>
        </p:nvCxnSpPr>
        <p:spPr>
          <a:xfrm>
            <a:off x="1651901" y="2252240"/>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8" name="直接连接符 7">
            <a:extLst>
              <a:ext uri="{FF2B5EF4-FFF2-40B4-BE49-F238E27FC236}">
                <a16:creationId xmlns:a16="http://schemas.microsoft.com/office/drawing/2014/main" id="{DF57D6EF-3B63-4CD1-9C84-3957C84E6288}"/>
              </a:ext>
            </a:extLst>
          </p:cNvPr>
          <p:cNvCxnSpPr>
            <a:cxnSpLocks/>
          </p:cNvCxnSpPr>
          <p:nvPr/>
        </p:nvCxnSpPr>
        <p:spPr>
          <a:xfrm>
            <a:off x="1651901" y="2948651"/>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9" name="直接连接符 8">
            <a:extLst>
              <a:ext uri="{FF2B5EF4-FFF2-40B4-BE49-F238E27FC236}">
                <a16:creationId xmlns:a16="http://schemas.microsoft.com/office/drawing/2014/main" id="{64270D40-EA6D-4FE0-AF21-DBE832E7C0BA}"/>
              </a:ext>
            </a:extLst>
          </p:cNvPr>
          <p:cNvCxnSpPr>
            <a:cxnSpLocks/>
          </p:cNvCxnSpPr>
          <p:nvPr/>
        </p:nvCxnSpPr>
        <p:spPr>
          <a:xfrm>
            <a:off x="1651901" y="5773664"/>
            <a:ext cx="5802196"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5073978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13BE318C-5305-436B-A291-44DAFD2E1755}"/>
              </a:ext>
            </a:extLst>
          </p:cNvPr>
          <p:cNvGrpSpPr/>
          <p:nvPr/>
        </p:nvGrpSpPr>
        <p:grpSpPr>
          <a:xfrm>
            <a:off x="0" y="868100"/>
            <a:ext cx="5076418" cy="5989899"/>
            <a:chOff x="5937022" y="944068"/>
            <a:chExt cx="5197290" cy="6995632"/>
          </a:xfrm>
        </p:grpSpPr>
        <p:pic>
          <p:nvPicPr>
            <p:cNvPr id="5" name="图片 4" descr="图片包含 文字&#10;&#10;已生成极高可信度的说明">
              <a:extLst>
                <a:ext uri="{FF2B5EF4-FFF2-40B4-BE49-F238E27FC236}">
                  <a16:creationId xmlns:a16="http://schemas.microsoft.com/office/drawing/2014/main" id="{697CD602-35FE-4310-B742-C789B70BD338}"/>
                </a:ext>
              </a:extLst>
            </p:cNvPr>
            <p:cNvPicPr>
              <a:picLocks noChangeAspect="1"/>
            </p:cNvPicPr>
            <p:nvPr/>
          </p:nvPicPr>
          <p:blipFill rotWithShape="1">
            <a:blip r:embed="rId2"/>
            <a:srcRect l="482" r="820"/>
            <a:stretch/>
          </p:blipFill>
          <p:spPr>
            <a:xfrm>
              <a:off x="5937022" y="2087033"/>
              <a:ext cx="5197290" cy="5852667"/>
            </a:xfrm>
            <a:prstGeom prst="rect">
              <a:avLst/>
            </a:prstGeom>
          </p:spPr>
        </p:pic>
        <p:pic>
          <p:nvPicPr>
            <p:cNvPr id="7" name="图片 6">
              <a:extLst>
                <a:ext uri="{FF2B5EF4-FFF2-40B4-BE49-F238E27FC236}">
                  <a16:creationId xmlns:a16="http://schemas.microsoft.com/office/drawing/2014/main" id="{08561AEF-6793-44E1-B04B-14B3B3729182}"/>
                </a:ext>
              </a:extLst>
            </p:cNvPr>
            <p:cNvPicPr>
              <a:picLocks noChangeAspect="1"/>
            </p:cNvPicPr>
            <p:nvPr/>
          </p:nvPicPr>
          <p:blipFill rotWithShape="1">
            <a:blip r:embed="rId3"/>
            <a:srcRect b="7609"/>
            <a:stretch/>
          </p:blipFill>
          <p:spPr>
            <a:xfrm>
              <a:off x="5937022" y="944068"/>
              <a:ext cx="5197290" cy="1626430"/>
            </a:xfrm>
            <a:prstGeom prst="rect">
              <a:avLst/>
            </a:prstGeom>
          </p:spPr>
        </p:pic>
      </p:grpSp>
      <p:sp>
        <p:nvSpPr>
          <p:cNvPr id="2" name="文本占位符 1"/>
          <p:cNvSpPr>
            <a:spLocks noGrp="1"/>
          </p:cNvSpPr>
          <p:nvPr>
            <p:ph type="body" sz="quarter" idx="10"/>
          </p:nvPr>
        </p:nvSpPr>
        <p:spPr/>
        <p:txBody>
          <a:bodyPr/>
          <a:lstStyle/>
          <a:p>
            <a:r>
              <a:rPr kumimoji="1" lang="en-US" altLang="zh-CN" dirty="0"/>
              <a:t>2.4 Data: Panel D</a:t>
            </a:r>
          </a:p>
        </p:txBody>
      </p:sp>
      <p:sp>
        <p:nvSpPr>
          <p:cNvPr id="3" name="矩形 2">
            <a:extLst>
              <a:ext uri="{FF2B5EF4-FFF2-40B4-BE49-F238E27FC236}">
                <a16:creationId xmlns:a16="http://schemas.microsoft.com/office/drawing/2014/main" id="{86B56DFA-FBE2-4A0E-A65B-8D7CFD4072FA}"/>
              </a:ext>
            </a:extLst>
          </p:cNvPr>
          <p:cNvSpPr/>
          <p:nvPr/>
        </p:nvSpPr>
        <p:spPr>
          <a:xfrm>
            <a:off x="5526449" y="3243805"/>
            <a:ext cx="5249357" cy="2585323"/>
          </a:xfrm>
          <a:prstGeom prst="rect">
            <a:avLst/>
          </a:prstGeom>
        </p:spPr>
        <p:txBody>
          <a:bodyPr wrap="square">
            <a:spAutoFit/>
          </a:bodyPr>
          <a:lstStyle/>
          <a:p>
            <a:pPr algn="just"/>
            <a:r>
              <a:rPr lang="en-US" dirty="0"/>
              <a:t>Overall, the patterns in repo are similar to those for the non-subprime-related asset classes; that is, </a:t>
            </a:r>
            <a:r>
              <a:rPr lang="en-US" b="1" dirty="0"/>
              <a:t>the spreads </a:t>
            </a:r>
            <a:r>
              <a:rPr lang="en-US" dirty="0"/>
              <a:t>rise in the second half of 2007 but </a:t>
            </a:r>
            <a:r>
              <a:rPr lang="en-US" b="1" dirty="0"/>
              <a:t>become dramatically higher in 2008.</a:t>
            </a:r>
            <a:r>
              <a:rPr lang="en-US" dirty="0"/>
              <a:t> </a:t>
            </a:r>
            <a:r>
              <a:rPr lang="en-US" b="1" dirty="0"/>
              <a:t>The haircuts also become dramatically higher in 2008</a:t>
            </a:r>
            <a:r>
              <a:rPr lang="en-US" dirty="0"/>
              <a:t>. The market disappeared for unpriced CDOs and CLOs, unpriced ABS and MBS, all subprime; and AA-AAA CDO.</a:t>
            </a:r>
          </a:p>
        </p:txBody>
      </p:sp>
      <p:sp>
        <p:nvSpPr>
          <p:cNvPr id="9" name="矩形 8">
            <a:extLst>
              <a:ext uri="{FF2B5EF4-FFF2-40B4-BE49-F238E27FC236}">
                <a16:creationId xmlns:a16="http://schemas.microsoft.com/office/drawing/2014/main" id="{A763C40E-9198-4D18-9027-FF93CAF9D092}"/>
              </a:ext>
            </a:extLst>
          </p:cNvPr>
          <p:cNvSpPr/>
          <p:nvPr/>
        </p:nvSpPr>
        <p:spPr>
          <a:xfrm>
            <a:off x="5526449" y="1734833"/>
            <a:ext cx="6096000" cy="923330"/>
          </a:xfrm>
          <a:prstGeom prst="rect">
            <a:avLst/>
          </a:prstGeom>
        </p:spPr>
        <p:txBody>
          <a:bodyPr>
            <a:spAutoFit/>
          </a:bodyPr>
          <a:lstStyle/>
          <a:p>
            <a:r>
              <a:rPr lang="en-US" dirty="0"/>
              <a:t>Panel D reports the </a:t>
            </a:r>
            <a:r>
              <a:rPr lang="en-US" b="1" dirty="0"/>
              <a:t>statistics for the spreads between three-month repo rates and OIS </a:t>
            </a:r>
            <a:r>
              <a:rPr lang="en-US" dirty="0"/>
              <a:t>with different collateral.</a:t>
            </a:r>
          </a:p>
        </p:txBody>
      </p:sp>
      <p:cxnSp>
        <p:nvCxnSpPr>
          <p:cNvPr id="10" name="直接连接符 9">
            <a:extLst>
              <a:ext uri="{FF2B5EF4-FFF2-40B4-BE49-F238E27FC236}">
                <a16:creationId xmlns:a16="http://schemas.microsoft.com/office/drawing/2014/main" id="{9F132681-8454-4E8B-9742-3634FFEC612B}"/>
              </a:ext>
            </a:extLst>
          </p:cNvPr>
          <p:cNvCxnSpPr>
            <a:cxnSpLocks/>
          </p:cNvCxnSpPr>
          <p:nvPr/>
        </p:nvCxnSpPr>
        <p:spPr>
          <a:xfrm>
            <a:off x="822960" y="2337739"/>
            <a:ext cx="4133088"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4" name="直接连接符 13">
            <a:extLst>
              <a:ext uri="{FF2B5EF4-FFF2-40B4-BE49-F238E27FC236}">
                <a16:creationId xmlns:a16="http://schemas.microsoft.com/office/drawing/2014/main" id="{DD824C09-AA8C-481F-8C8D-1E906606A360}"/>
              </a:ext>
            </a:extLst>
          </p:cNvPr>
          <p:cNvCxnSpPr>
            <a:cxnSpLocks/>
          </p:cNvCxnSpPr>
          <p:nvPr/>
        </p:nvCxnSpPr>
        <p:spPr>
          <a:xfrm>
            <a:off x="816864" y="4574971"/>
            <a:ext cx="4133088" cy="0"/>
          </a:xfrm>
          <a:prstGeom prst="line">
            <a:avLst/>
          </a:prstGeom>
          <a:ln w="28575"/>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850974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131C5F54-F781-4A57-B100-5203024E82DF}"/>
              </a:ext>
            </a:extLst>
          </p:cNvPr>
          <p:cNvSpPr>
            <a:spLocks noGrp="1"/>
          </p:cNvSpPr>
          <p:nvPr>
            <p:ph type="body" sz="quarter" idx="10"/>
          </p:nvPr>
        </p:nvSpPr>
        <p:spPr>
          <a:xfrm>
            <a:off x="229692" y="1160603"/>
            <a:ext cx="5302783" cy="721395"/>
          </a:xfrm>
        </p:spPr>
        <p:txBody>
          <a:bodyPr/>
          <a:lstStyle/>
          <a:p>
            <a:r>
              <a:rPr lang="en-US" sz="3200" dirty="0"/>
              <a:t>First</a:t>
            </a:r>
            <a:r>
              <a:rPr lang="en-US" dirty="0"/>
              <a:t> </a:t>
            </a:r>
            <a:r>
              <a:rPr lang="en-US" sz="3200" dirty="0"/>
              <a:t>Glance</a:t>
            </a:r>
            <a:r>
              <a:rPr lang="en-US" dirty="0"/>
              <a:t>:</a:t>
            </a:r>
          </a:p>
        </p:txBody>
      </p:sp>
      <p:grpSp>
        <p:nvGrpSpPr>
          <p:cNvPr id="35" name="组合 34">
            <a:extLst>
              <a:ext uri="{FF2B5EF4-FFF2-40B4-BE49-F238E27FC236}">
                <a16:creationId xmlns:a16="http://schemas.microsoft.com/office/drawing/2014/main" id="{98EAD7DB-56CA-4929-96CA-092D4E483127}"/>
              </a:ext>
            </a:extLst>
          </p:cNvPr>
          <p:cNvGrpSpPr/>
          <p:nvPr/>
        </p:nvGrpSpPr>
        <p:grpSpPr>
          <a:xfrm>
            <a:off x="2993985" y="0"/>
            <a:ext cx="9209590" cy="6858000"/>
            <a:chOff x="2993985" y="0"/>
            <a:chExt cx="9209590" cy="6858000"/>
          </a:xfrm>
        </p:grpSpPr>
        <p:grpSp>
          <p:nvGrpSpPr>
            <p:cNvPr id="33" name="组合 32">
              <a:extLst>
                <a:ext uri="{FF2B5EF4-FFF2-40B4-BE49-F238E27FC236}">
                  <a16:creationId xmlns:a16="http://schemas.microsoft.com/office/drawing/2014/main" id="{A2C73416-E97B-483E-923D-8E227A0511C1}"/>
                </a:ext>
              </a:extLst>
            </p:cNvPr>
            <p:cNvGrpSpPr/>
            <p:nvPr/>
          </p:nvGrpSpPr>
          <p:grpSpPr>
            <a:xfrm>
              <a:off x="2993985" y="0"/>
              <a:ext cx="9209590" cy="6858000"/>
              <a:chOff x="2982410" y="0"/>
              <a:chExt cx="9209590" cy="6858000"/>
            </a:xfrm>
          </p:grpSpPr>
          <p:pic>
            <p:nvPicPr>
              <p:cNvPr id="12" name="图片 11" descr="图片包含 屏幕截图&#10;&#10;已生成极高可信度的说明">
                <a:extLst>
                  <a:ext uri="{FF2B5EF4-FFF2-40B4-BE49-F238E27FC236}">
                    <a16:creationId xmlns:a16="http://schemas.microsoft.com/office/drawing/2014/main" id="{E001E697-580D-474D-9F9C-D6CED62655BA}"/>
                  </a:ext>
                </a:extLst>
              </p:cNvPr>
              <p:cNvPicPr>
                <a:picLocks noChangeAspect="1"/>
              </p:cNvPicPr>
              <p:nvPr/>
            </p:nvPicPr>
            <p:blipFill>
              <a:blip r:embed="rId2"/>
              <a:stretch>
                <a:fillRect/>
              </a:stretch>
            </p:blipFill>
            <p:spPr>
              <a:xfrm>
                <a:off x="2982410" y="0"/>
                <a:ext cx="9209590" cy="6858000"/>
              </a:xfrm>
              <a:prstGeom prst="rect">
                <a:avLst/>
              </a:prstGeom>
            </p:spPr>
          </p:pic>
          <p:sp>
            <p:nvSpPr>
              <p:cNvPr id="13" name="矩形 12">
                <a:extLst>
                  <a:ext uri="{FF2B5EF4-FFF2-40B4-BE49-F238E27FC236}">
                    <a16:creationId xmlns:a16="http://schemas.microsoft.com/office/drawing/2014/main" id="{336D8480-7E36-4F94-95D3-F8967FF0DD86}"/>
                  </a:ext>
                </a:extLst>
              </p:cNvPr>
              <p:cNvSpPr/>
              <p:nvPr/>
            </p:nvSpPr>
            <p:spPr>
              <a:xfrm>
                <a:off x="3472405" y="5838548"/>
                <a:ext cx="1365813" cy="989635"/>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p>
            </p:txBody>
          </p:sp>
          <p:cxnSp>
            <p:nvCxnSpPr>
              <p:cNvPr id="15" name="直接连接符 14">
                <a:extLst>
                  <a:ext uri="{FF2B5EF4-FFF2-40B4-BE49-F238E27FC236}">
                    <a16:creationId xmlns:a16="http://schemas.microsoft.com/office/drawing/2014/main" id="{9C623CD6-2BBF-4F1B-A652-20CC4DA5077F}"/>
                  </a:ext>
                </a:extLst>
              </p:cNvPr>
              <p:cNvCxnSpPr>
                <a:cxnSpLocks/>
              </p:cNvCxnSpPr>
              <p:nvPr/>
            </p:nvCxnSpPr>
            <p:spPr>
              <a:xfrm>
                <a:off x="6393180" y="4259580"/>
                <a:ext cx="571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9649C93-F7E8-43AE-96F5-83C6397C958E}"/>
                  </a:ext>
                </a:extLst>
              </p:cNvPr>
              <p:cNvCxnSpPr>
                <a:cxnSpLocks/>
              </p:cNvCxnSpPr>
              <p:nvPr/>
            </p:nvCxnSpPr>
            <p:spPr>
              <a:xfrm>
                <a:off x="7018020" y="4907280"/>
                <a:ext cx="11963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B8D136D-24F5-4E66-9D92-9B67AE808D1D}"/>
                  </a:ext>
                </a:extLst>
              </p:cNvPr>
              <p:cNvCxnSpPr>
                <a:cxnSpLocks/>
              </p:cNvCxnSpPr>
              <p:nvPr/>
            </p:nvCxnSpPr>
            <p:spPr>
              <a:xfrm>
                <a:off x="6766560" y="5074920"/>
                <a:ext cx="464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A6FCFF1-0AEB-4F6F-B372-5E7038FB8BF8}"/>
                  </a:ext>
                </a:extLst>
              </p:cNvPr>
              <p:cNvCxnSpPr>
                <a:cxnSpLocks/>
              </p:cNvCxnSpPr>
              <p:nvPr/>
            </p:nvCxnSpPr>
            <p:spPr>
              <a:xfrm>
                <a:off x="8397240" y="5402580"/>
                <a:ext cx="3078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DBC05328-25C7-476C-9A09-860BBCBF9BF7}"/>
                  </a:ext>
                </a:extLst>
              </p:cNvPr>
              <p:cNvCxnSpPr>
                <a:cxnSpLocks/>
              </p:cNvCxnSpPr>
              <p:nvPr/>
            </p:nvCxnSpPr>
            <p:spPr>
              <a:xfrm>
                <a:off x="6393180" y="5554980"/>
                <a:ext cx="50825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B751542-CBE8-49CF-84A0-5F1FC28D32A6}"/>
                  </a:ext>
                </a:extLst>
              </p:cNvPr>
              <p:cNvCxnSpPr>
                <a:cxnSpLocks/>
              </p:cNvCxnSpPr>
              <p:nvPr/>
            </p:nvCxnSpPr>
            <p:spPr>
              <a:xfrm>
                <a:off x="6393180" y="5737860"/>
                <a:ext cx="1478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2CC75C9-D5A7-46B5-BE01-B947B5872159}"/>
                  </a:ext>
                </a:extLst>
              </p:cNvPr>
              <p:cNvCxnSpPr>
                <a:cxnSpLocks/>
              </p:cNvCxnSpPr>
              <p:nvPr/>
            </p:nvCxnSpPr>
            <p:spPr>
              <a:xfrm>
                <a:off x="7688580" y="5737860"/>
                <a:ext cx="37871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1B3003A8-8B22-419F-8D20-F1909F9F9383}"/>
                  </a:ext>
                </a:extLst>
              </p:cNvPr>
              <p:cNvCxnSpPr>
                <a:cxnSpLocks/>
              </p:cNvCxnSpPr>
              <p:nvPr/>
            </p:nvCxnSpPr>
            <p:spPr>
              <a:xfrm flipV="1">
                <a:off x="6370320" y="5905500"/>
                <a:ext cx="18440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4" name="矩形 33">
              <a:extLst>
                <a:ext uri="{FF2B5EF4-FFF2-40B4-BE49-F238E27FC236}">
                  <a16:creationId xmlns:a16="http://schemas.microsoft.com/office/drawing/2014/main" id="{FA3D733A-49B0-4287-A8A5-853D338E2109}"/>
                </a:ext>
              </a:extLst>
            </p:cNvPr>
            <p:cNvSpPr/>
            <p:nvPr/>
          </p:nvSpPr>
          <p:spPr>
            <a:xfrm>
              <a:off x="3497484" y="2321206"/>
              <a:ext cx="4911331" cy="721395"/>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Tree>
    <p:extLst>
      <p:ext uri="{BB962C8B-B14F-4D97-AF65-F5344CB8AC3E}">
        <p14:creationId xmlns:p14="http://schemas.microsoft.com/office/powerpoint/2010/main" val="414132784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2.4 Data: Panel E</a:t>
            </a:r>
          </a:p>
        </p:txBody>
      </p:sp>
      <p:grpSp>
        <p:nvGrpSpPr>
          <p:cNvPr id="8" name="组合 7">
            <a:extLst>
              <a:ext uri="{FF2B5EF4-FFF2-40B4-BE49-F238E27FC236}">
                <a16:creationId xmlns:a16="http://schemas.microsoft.com/office/drawing/2014/main" id="{D65D23F0-43EA-4BD1-BD47-4D7ED1F3CA87}"/>
              </a:ext>
            </a:extLst>
          </p:cNvPr>
          <p:cNvGrpSpPr/>
          <p:nvPr/>
        </p:nvGrpSpPr>
        <p:grpSpPr>
          <a:xfrm>
            <a:off x="67701" y="1567913"/>
            <a:ext cx="7166220" cy="4401933"/>
            <a:chOff x="3238276" y="158640"/>
            <a:chExt cx="5105846" cy="3124464"/>
          </a:xfrm>
        </p:grpSpPr>
        <p:pic>
          <p:nvPicPr>
            <p:cNvPr id="5" name="图片 4" descr="图片包含 屏幕截图&#10;&#10;已生成极高可信度的说明">
              <a:extLst>
                <a:ext uri="{FF2B5EF4-FFF2-40B4-BE49-F238E27FC236}">
                  <a16:creationId xmlns:a16="http://schemas.microsoft.com/office/drawing/2014/main" id="{63413E74-A698-4EA0-9B14-0ED6A78643F8}"/>
                </a:ext>
              </a:extLst>
            </p:cNvPr>
            <p:cNvPicPr>
              <a:picLocks noChangeAspect="1"/>
            </p:cNvPicPr>
            <p:nvPr/>
          </p:nvPicPr>
          <p:blipFill rotWithShape="1">
            <a:blip r:embed="rId2"/>
            <a:srcRect l="740"/>
            <a:stretch/>
          </p:blipFill>
          <p:spPr>
            <a:xfrm>
              <a:off x="3238276" y="745424"/>
              <a:ext cx="5105845" cy="2537680"/>
            </a:xfrm>
            <a:prstGeom prst="rect">
              <a:avLst/>
            </a:prstGeom>
          </p:spPr>
        </p:pic>
        <p:pic>
          <p:nvPicPr>
            <p:cNvPr id="7" name="图片 6" descr="图片包含 屏幕截图&#10;&#10;已生成极高可信度的说明">
              <a:extLst>
                <a:ext uri="{FF2B5EF4-FFF2-40B4-BE49-F238E27FC236}">
                  <a16:creationId xmlns:a16="http://schemas.microsoft.com/office/drawing/2014/main" id="{A7D65028-6E3B-47C6-A95C-9692A86A125B}"/>
                </a:ext>
              </a:extLst>
            </p:cNvPr>
            <p:cNvPicPr>
              <a:picLocks noChangeAspect="1"/>
            </p:cNvPicPr>
            <p:nvPr/>
          </p:nvPicPr>
          <p:blipFill rotWithShape="1">
            <a:blip r:embed="rId3"/>
            <a:srcRect l="1" r="593" b="5843"/>
            <a:stretch/>
          </p:blipFill>
          <p:spPr>
            <a:xfrm>
              <a:off x="3238278" y="158640"/>
              <a:ext cx="5105844" cy="961500"/>
            </a:xfrm>
            <a:prstGeom prst="rect">
              <a:avLst/>
            </a:prstGeom>
          </p:spPr>
        </p:pic>
      </p:grpSp>
      <p:sp>
        <p:nvSpPr>
          <p:cNvPr id="9" name="矩形 8">
            <a:extLst>
              <a:ext uri="{FF2B5EF4-FFF2-40B4-BE49-F238E27FC236}">
                <a16:creationId xmlns:a16="http://schemas.microsoft.com/office/drawing/2014/main" id="{BFBAAC18-3103-412E-84B0-A82CBAF725D6}"/>
              </a:ext>
            </a:extLst>
          </p:cNvPr>
          <p:cNvSpPr/>
          <p:nvPr/>
        </p:nvSpPr>
        <p:spPr>
          <a:xfrm>
            <a:off x="7351347" y="2181281"/>
            <a:ext cx="4647614" cy="646331"/>
          </a:xfrm>
          <a:prstGeom prst="rect">
            <a:avLst/>
          </a:prstGeom>
        </p:spPr>
        <p:txBody>
          <a:bodyPr wrap="square">
            <a:spAutoFit/>
          </a:bodyPr>
          <a:lstStyle/>
          <a:p>
            <a:r>
              <a:rPr lang="en-US" dirty="0"/>
              <a:t>Panel E shows statistics for the five </a:t>
            </a:r>
            <a:r>
              <a:rPr lang="en-US" b="1" dirty="0"/>
              <a:t>control variables</a:t>
            </a:r>
          </a:p>
        </p:txBody>
      </p:sp>
    </p:spTree>
    <p:extLst>
      <p:ext uri="{BB962C8B-B14F-4D97-AF65-F5344CB8AC3E}">
        <p14:creationId xmlns:p14="http://schemas.microsoft.com/office/powerpoint/2010/main" val="40490647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kumimoji="1" lang="en-US" altLang="zh-CN" dirty="0"/>
              <a:t>03</a:t>
            </a:r>
            <a:endParaRPr kumimoji="1" lang="zh-CN" altLang="en-US" dirty="0"/>
          </a:p>
        </p:txBody>
      </p:sp>
      <p:sp>
        <p:nvSpPr>
          <p:cNvPr id="3" name="文本占位符 2"/>
          <p:cNvSpPr>
            <a:spLocks noGrp="1"/>
          </p:cNvSpPr>
          <p:nvPr>
            <p:ph type="body" sz="quarter" idx="16"/>
          </p:nvPr>
        </p:nvSpPr>
        <p:spPr/>
        <p:txBody>
          <a:bodyPr/>
          <a:lstStyle/>
          <a:p>
            <a:r>
              <a:rPr kumimoji="1" lang="en-US" altLang="zh-CN" b="1" dirty="0"/>
              <a:t>Empirical Tests</a:t>
            </a:r>
            <a:endParaRPr kumimoji="1" lang="zh-CN" altLang="en-US" b="1" dirty="0"/>
          </a:p>
        </p:txBody>
      </p:sp>
      <p:sp>
        <p:nvSpPr>
          <p:cNvPr id="5" name="文本框 4">
            <a:extLst>
              <a:ext uri="{FF2B5EF4-FFF2-40B4-BE49-F238E27FC236}">
                <a16:creationId xmlns:a16="http://schemas.microsoft.com/office/drawing/2014/main" id="{8367D809-E202-407B-A6D8-09008D366630}"/>
              </a:ext>
            </a:extLst>
          </p:cNvPr>
          <p:cNvSpPr txBox="1"/>
          <p:nvPr/>
        </p:nvSpPr>
        <p:spPr>
          <a:xfrm>
            <a:off x="2691728" y="5100339"/>
            <a:ext cx="7823872"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3.1 Methodology and Basic Tests</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3.2 Credit Spreads for All Categories and Tranches</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3.3 Repo Spreads</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3.4 Repo Haircut</a:t>
            </a:r>
          </a:p>
        </p:txBody>
      </p:sp>
    </p:spTree>
    <p:extLst>
      <p:ext uri="{BB962C8B-B14F-4D97-AF65-F5344CB8AC3E}">
        <p14:creationId xmlns:p14="http://schemas.microsoft.com/office/powerpoint/2010/main" val="1931525347"/>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 10"/>
          <p:cNvGrpSpPr/>
          <p:nvPr/>
        </p:nvGrpSpPr>
        <p:grpSpPr>
          <a:xfrm>
            <a:off x="-11160410" y="-2707740"/>
            <a:ext cx="1178805" cy="4507543"/>
            <a:chOff x="679897" y="2350457"/>
            <a:chExt cx="1178805" cy="4507543"/>
          </a:xfrm>
        </p:grpSpPr>
        <p:sp>
          <p:nvSpPr>
            <p:cNvPr id="3" name="斜纹 2"/>
            <p:cNvSpPr/>
            <p:nvPr/>
          </p:nvSpPr>
          <p:spPr>
            <a:xfrm rot="18900000">
              <a:off x="679897" y="2350457"/>
              <a:ext cx="1178805" cy="1178805"/>
            </a:xfrm>
            <a:prstGeom prst="diagStrip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4" name="矩形 3"/>
            <p:cNvSpPr/>
            <p:nvPr/>
          </p:nvSpPr>
          <p:spPr>
            <a:xfrm>
              <a:off x="856168" y="2956956"/>
              <a:ext cx="413132" cy="390104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0" name="组 9"/>
          <p:cNvGrpSpPr/>
          <p:nvPr/>
        </p:nvGrpSpPr>
        <p:grpSpPr>
          <a:xfrm>
            <a:off x="-10744364" y="-3176332"/>
            <a:ext cx="7590858" cy="1211605"/>
            <a:chOff x="1095944" y="2304646"/>
            <a:chExt cx="7590858" cy="1211605"/>
          </a:xfrm>
        </p:grpSpPr>
        <p:grpSp>
          <p:nvGrpSpPr>
            <p:cNvPr id="6" name="组 5"/>
            <p:cNvGrpSpPr/>
            <p:nvPr/>
          </p:nvGrpSpPr>
          <p:grpSpPr>
            <a:xfrm rot="16200000" flipH="1">
              <a:off x="4094153" y="-660763"/>
              <a:ext cx="1178805" cy="7175223"/>
              <a:chOff x="679898" y="2754217"/>
              <a:chExt cx="1178805" cy="7175223"/>
            </a:xfrm>
            <a:solidFill>
              <a:schemeClr val="accent3"/>
            </a:solidFill>
          </p:grpSpPr>
          <p:sp>
            <p:nvSpPr>
              <p:cNvPr id="7" name="斜纹 6"/>
              <p:cNvSpPr/>
              <p:nvPr/>
            </p:nvSpPr>
            <p:spPr>
              <a:xfrm rot="18900000">
                <a:off x="679898" y="2754217"/>
                <a:ext cx="1178805" cy="1178805"/>
              </a:xfrm>
              <a:prstGeom prst="diagStri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8" name="矩形 7"/>
              <p:cNvSpPr/>
              <p:nvPr/>
            </p:nvSpPr>
            <p:spPr>
              <a:xfrm>
                <a:off x="856169" y="3343620"/>
                <a:ext cx="413132" cy="65858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9" name="三角形 8"/>
            <p:cNvSpPr/>
            <p:nvPr/>
          </p:nvSpPr>
          <p:spPr>
            <a:xfrm rot="5400000">
              <a:off x="8063347" y="2512465"/>
              <a:ext cx="831273" cy="4156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 name="文本框 8"/>
          <p:cNvSpPr txBox="1"/>
          <p:nvPr/>
        </p:nvSpPr>
        <p:spPr>
          <a:xfrm>
            <a:off x="2570572" y="2162668"/>
            <a:ext cx="1692017" cy="3445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Weekly time index</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矩形 12"/>
          <p:cNvSpPr/>
          <p:nvPr/>
        </p:nvSpPr>
        <p:spPr>
          <a:xfrm>
            <a:off x="-2966707" y="-3027551"/>
            <a:ext cx="2236510" cy="492443"/>
          </a:xfrm>
          <a:prstGeom prst="rect">
            <a:avLst/>
          </a:prstGeom>
        </p:spPr>
        <p:txBody>
          <a:bodyPr wrap="none">
            <a:spAutoFit/>
          </a:bodyPr>
          <a:lstStyle/>
          <a:p>
            <a:pPr lvl="0">
              <a:lnSpc>
                <a:spcPct val="130000"/>
              </a:lnSpc>
            </a:pPr>
            <a:r>
              <a:rPr lang="zh-CN" altLang="en-US" sz="2000" b="1" dirty="0">
                <a:solidFill>
                  <a:schemeClr val="accent3"/>
                </a:solidFill>
              </a:rPr>
              <a:t>点击此处添加标题</a:t>
            </a:r>
            <a:endParaRPr lang="en-US" altLang="zh-CN" sz="2000" b="1" dirty="0">
              <a:solidFill>
                <a:schemeClr val="accent3"/>
              </a:solidFill>
            </a:endParaRPr>
          </a:p>
        </p:txBody>
      </p:sp>
      <p:grpSp>
        <p:nvGrpSpPr>
          <p:cNvPr id="14" name="组 13"/>
          <p:cNvGrpSpPr/>
          <p:nvPr/>
        </p:nvGrpSpPr>
        <p:grpSpPr>
          <a:xfrm>
            <a:off x="-10326870" y="-1693647"/>
            <a:ext cx="1178805" cy="3493449"/>
            <a:chOff x="679896" y="3364550"/>
            <a:chExt cx="1178805" cy="3493449"/>
          </a:xfrm>
        </p:grpSpPr>
        <p:sp>
          <p:nvSpPr>
            <p:cNvPr id="15" name="斜纹 14"/>
            <p:cNvSpPr/>
            <p:nvPr/>
          </p:nvSpPr>
          <p:spPr>
            <a:xfrm rot="18900000">
              <a:off x="679896" y="3364550"/>
              <a:ext cx="1178805" cy="1178805"/>
            </a:xfrm>
            <a:prstGeom prst="diagStrip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16" name="矩形 15"/>
            <p:cNvSpPr/>
            <p:nvPr/>
          </p:nvSpPr>
          <p:spPr>
            <a:xfrm>
              <a:off x="856168" y="4134505"/>
              <a:ext cx="413132" cy="2723494"/>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17" name="组 16"/>
          <p:cNvGrpSpPr/>
          <p:nvPr/>
        </p:nvGrpSpPr>
        <p:grpSpPr>
          <a:xfrm>
            <a:off x="-9910822" y="-2137086"/>
            <a:ext cx="3901301" cy="1211604"/>
            <a:chOff x="1095945" y="2304648"/>
            <a:chExt cx="3901301" cy="1211604"/>
          </a:xfrm>
        </p:grpSpPr>
        <p:grpSp>
          <p:nvGrpSpPr>
            <p:cNvPr id="18" name="组 17"/>
            <p:cNvGrpSpPr/>
            <p:nvPr/>
          </p:nvGrpSpPr>
          <p:grpSpPr>
            <a:xfrm rot="16200000" flipH="1">
              <a:off x="2249375" y="1184017"/>
              <a:ext cx="1178805" cy="3485665"/>
              <a:chOff x="679898" y="2754217"/>
              <a:chExt cx="1178805" cy="3485665"/>
            </a:xfrm>
            <a:solidFill>
              <a:schemeClr val="accent3"/>
            </a:solidFill>
          </p:grpSpPr>
          <p:sp>
            <p:nvSpPr>
              <p:cNvPr id="20" name="斜纹 19"/>
              <p:cNvSpPr/>
              <p:nvPr/>
            </p:nvSpPr>
            <p:spPr>
              <a:xfrm rot="18900000">
                <a:off x="679898" y="2754217"/>
                <a:ext cx="1178805" cy="1178805"/>
              </a:xfrm>
              <a:prstGeom prst="diagStri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21" name="矩形 20"/>
              <p:cNvSpPr/>
              <p:nvPr/>
            </p:nvSpPr>
            <p:spPr>
              <a:xfrm>
                <a:off x="856170" y="3343622"/>
                <a:ext cx="413132" cy="28962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19" name="三角形 18"/>
            <p:cNvSpPr/>
            <p:nvPr/>
          </p:nvSpPr>
          <p:spPr>
            <a:xfrm rot="5400000">
              <a:off x="4373791" y="2512467"/>
              <a:ext cx="831273" cy="4156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2" name="文本框 8"/>
          <p:cNvSpPr txBox="1"/>
          <p:nvPr/>
        </p:nvSpPr>
        <p:spPr>
          <a:xfrm>
            <a:off x="-5900423" y="-1576979"/>
            <a:ext cx="2517668"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tx1">
                    <a:lumMod val="75000"/>
                    <a:lumOff val="25000"/>
                  </a:schemeClr>
                </a:solidFill>
                <a:latin typeface="+mn-ea"/>
              </a:rPr>
              <a:t>顶部“开始”面板中可以对字体、字号、颜色、行距等进行修改。建议正文</a:t>
            </a:r>
            <a:r>
              <a:rPr lang="en-US" altLang="zh-CN" sz="1200" dirty="0">
                <a:solidFill>
                  <a:schemeClr val="tx1">
                    <a:lumMod val="75000"/>
                    <a:lumOff val="25000"/>
                  </a:schemeClr>
                </a:solidFill>
                <a:latin typeface="+mn-ea"/>
              </a:rPr>
              <a:t>8-14</a:t>
            </a:r>
            <a:r>
              <a:rPr lang="zh-CN" altLang="en-US" sz="1200" dirty="0">
                <a:solidFill>
                  <a:schemeClr val="tx1">
                    <a:lumMod val="75000"/>
                    <a:lumOff val="25000"/>
                  </a:schemeClr>
                </a:solidFill>
                <a:latin typeface="+mn-ea"/>
              </a:rPr>
              <a:t>号字，</a:t>
            </a:r>
            <a:r>
              <a:rPr lang="en-US" altLang="zh-CN" sz="1200" dirty="0">
                <a:solidFill>
                  <a:schemeClr val="tx1">
                    <a:lumMod val="75000"/>
                    <a:lumOff val="25000"/>
                  </a:schemeClr>
                </a:solidFill>
                <a:latin typeface="+mn-ea"/>
              </a:rPr>
              <a:t>1.3</a:t>
            </a:r>
            <a:r>
              <a:rPr lang="zh-CN" altLang="en-US" sz="1200" dirty="0">
                <a:solidFill>
                  <a:schemeClr val="tx1">
                    <a:lumMod val="75000"/>
                    <a:lumOff val="25000"/>
                  </a:schemeClr>
                </a:solidFill>
                <a:latin typeface="+mn-ea"/>
              </a:rPr>
              <a:t>倍字间距。</a:t>
            </a:r>
          </a:p>
        </p:txBody>
      </p:sp>
      <p:sp>
        <p:nvSpPr>
          <p:cNvPr id="23" name="矩形 22"/>
          <p:cNvSpPr/>
          <p:nvPr/>
        </p:nvSpPr>
        <p:spPr>
          <a:xfrm>
            <a:off x="1323337" y="3182778"/>
            <a:ext cx="2949077" cy="453457"/>
          </a:xfrm>
          <a:prstGeom prst="rect">
            <a:avLst/>
          </a:prstGeom>
        </p:spPr>
        <p:txBody>
          <a:bodyPr wrap="none">
            <a:spAutoFit/>
          </a:bodyPr>
          <a:lstStyle/>
          <a:p>
            <a:pPr lvl="0">
              <a:lnSpc>
                <a:spcPct val="130000"/>
              </a:lnSpc>
            </a:pPr>
            <a:r>
              <a:rPr lang="en-US" altLang="zh-CN" sz="2000" b="1" dirty="0">
                <a:solidFill>
                  <a:schemeClr val="accent3">
                    <a:lumMod val="75000"/>
                  </a:schemeClr>
                </a:solidFill>
              </a:rPr>
              <a:t>Take First Differences</a:t>
            </a:r>
          </a:p>
        </p:txBody>
      </p:sp>
      <p:grpSp>
        <p:nvGrpSpPr>
          <p:cNvPr id="24" name="组 23"/>
          <p:cNvGrpSpPr/>
          <p:nvPr/>
        </p:nvGrpSpPr>
        <p:grpSpPr>
          <a:xfrm>
            <a:off x="-9436774" y="-430443"/>
            <a:ext cx="1178805" cy="2230244"/>
            <a:chOff x="679896" y="4627754"/>
            <a:chExt cx="1178805" cy="2230244"/>
          </a:xfrm>
        </p:grpSpPr>
        <p:sp>
          <p:nvSpPr>
            <p:cNvPr id="25" name="斜纹 24"/>
            <p:cNvSpPr/>
            <p:nvPr/>
          </p:nvSpPr>
          <p:spPr>
            <a:xfrm rot="18900000">
              <a:off x="679896" y="4627754"/>
              <a:ext cx="1178805" cy="1178805"/>
            </a:xfrm>
            <a:prstGeom prst="diagStrip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26" name="矩形 25"/>
            <p:cNvSpPr/>
            <p:nvPr/>
          </p:nvSpPr>
          <p:spPr>
            <a:xfrm>
              <a:off x="856168" y="5437367"/>
              <a:ext cx="413132" cy="142063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27" name="组 26"/>
          <p:cNvGrpSpPr/>
          <p:nvPr/>
        </p:nvGrpSpPr>
        <p:grpSpPr>
          <a:xfrm>
            <a:off x="-9047016" y="-889304"/>
            <a:ext cx="1612454" cy="1157663"/>
            <a:chOff x="1069655" y="2304649"/>
            <a:chExt cx="1612454" cy="1157663"/>
          </a:xfrm>
        </p:grpSpPr>
        <p:grpSp>
          <p:nvGrpSpPr>
            <p:cNvPr id="28" name="组 27"/>
            <p:cNvGrpSpPr/>
            <p:nvPr/>
          </p:nvGrpSpPr>
          <p:grpSpPr>
            <a:xfrm rot="16200000" flipH="1">
              <a:off x="1152419" y="2318162"/>
              <a:ext cx="1061386" cy="1226914"/>
              <a:chOff x="743376" y="2727926"/>
              <a:chExt cx="1061386" cy="1226914"/>
            </a:xfrm>
            <a:solidFill>
              <a:schemeClr val="accent3"/>
            </a:solidFill>
          </p:grpSpPr>
          <p:sp>
            <p:nvSpPr>
              <p:cNvPr id="30" name="斜纹 29"/>
              <p:cNvSpPr/>
              <p:nvPr/>
            </p:nvSpPr>
            <p:spPr>
              <a:xfrm rot="18900000">
                <a:off x="743376" y="2727926"/>
                <a:ext cx="1061386" cy="1074870"/>
              </a:xfrm>
              <a:prstGeom prst="diagStripe">
                <a:avLst>
                  <a:gd name="adj" fmla="val 453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solidFill>
                    <a:schemeClr val="tx1"/>
                  </a:solidFill>
                </a:endParaRPr>
              </a:p>
            </p:txBody>
          </p:sp>
          <p:sp>
            <p:nvSpPr>
              <p:cNvPr id="31" name="矩形 30"/>
              <p:cNvSpPr/>
              <p:nvPr/>
            </p:nvSpPr>
            <p:spPr>
              <a:xfrm>
                <a:off x="856169" y="3343623"/>
                <a:ext cx="413132" cy="61121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29" name="三角形 28"/>
            <p:cNvSpPr/>
            <p:nvPr/>
          </p:nvSpPr>
          <p:spPr>
            <a:xfrm rot="5400000">
              <a:off x="2058654" y="2512468"/>
              <a:ext cx="831273" cy="41563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2" name="文本框 8"/>
          <p:cNvSpPr txBox="1"/>
          <p:nvPr/>
        </p:nvSpPr>
        <p:spPr>
          <a:xfrm>
            <a:off x="-7338249" y="-312262"/>
            <a:ext cx="2517668" cy="8125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tx1">
                    <a:lumMod val="75000"/>
                    <a:lumOff val="25000"/>
                  </a:schemeClr>
                </a:solidFill>
                <a:latin typeface="+mn-ea"/>
              </a:rPr>
              <a:t>顶部“开始”面板中可以对字体、字号、颜色、行距等进行修改。建议正文</a:t>
            </a:r>
            <a:r>
              <a:rPr lang="en-US" altLang="zh-CN" sz="1200" dirty="0">
                <a:solidFill>
                  <a:schemeClr val="tx1">
                    <a:lumMod val="75000"/>
                    <a:lumOff val="25000"/>
                  </a:schemeClr>
                </a:solidFill>
                <a:latin typeface="+mn-ea"/>
              </a:rPr>
              <a:t>8-14</a:t>
            </a:r>
            <a:r>
              <a:rPr lang="zh-CN" altLang="en-US" sz="1200" dirty="0">
                <a:solidFill>
                  <a:schemeClr val="tx1">
                    <a:lumMod val="75000"/>
                    <a:lumOff val="25000"/>
                  </a:schemeClr>
                </a:solidFill>
                <a:latin typeface="+mn-ea"/>
              </a:rPr>
              <a:t>号字，</a:t>
            </a:r>
            <a:r>
              <a:rPr lang="en-US" altLang="zh-CN" sz="1200" dirty="0">
                <a:solidFill>
                  <a:schemeClr val="tx1">
                    <a:lumMod val="75000"/>
                    <a:lumOff val="25000"/>
                  </a:schemeClr>
                </a:solidFill>
                <a:latin typeface="+mn-ea"/>
              </a:rPr>
              <a:t>1.3</a:t>
            </a:r>
            <a:r>
              <a:rPr lang="zh-CN" altLang="en-US" sz="1200" dirty="0">
                <a:solidFill>
                  <a:schemeClr val="tx1">
                    <a:lumMod val="75000"/>
                    <a:lumOff val="25000"/>
                  </a:schemeClr>
                </a:solidFill>
                <a:latin typeface="+mn-ea"/>
              </a:rPr>
              <a:t>倍字间距。</a:t>
            </a:r>
          </a:p>
        </p:txBody>
      </p:sp>
      <p:sp>
        <p:nvSpPr>
          <p:cNvPr id="33" name="矩形 32"/>
          <p:cNvSpPr/>
          <p:nvPr/>
        </p:nvSpPr>
        <p:spPr>
          <a:xfrm>
            <a:off x="-7338249" y="-759544"/>
            <a:ext cx="2236510" cy="492443"/>
          </a:xfrm>
          <a:prstGeom prst="rect">
            <a:avLst/>
          </a:prstGeom>
        </p:spPr>
        <p:txBody>
          <a:bodyPr wrap="none">
            <a:spAutoFit/>
          </a:bodyPr>
          <a:lstStyle/>
          <a:p>
            <a:pPr lvl="0">
              <a:lnSpc>
                <a:spcPct val="130000"/>
              </a:lnSpc>
            </a:pPr>
            <a:r>
              <a:rPr lang="zh-CN" altLang="en-US" sz="2000" b="1" dirty="0">
                <a:solidFill>
                  <a:schemeClr val="accent3"/>
                </a:solidFill>
              </a:rPr>
              <a:t>点击此处添加标题</a:t>
            </a:r>
            <a:endParaRPr lang="en-US" altLang="zh-CN" sz="2000" b="1" dirty="0">
              <a:solidFill>
                <a:schemeClr val="accent3"/>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6D8F97E2-5B42-4087-8F7B-B37BDE9C3A26}"/>
                  </a:ext>
                </a:extLst>
              </p:cNvPr>
              <p:cNvSpPr txBox="1"/>
              <p:nvPr/>
            </p:nvSpPr>
            <p:spPr>
              <a:xfrm>
                <a:off x="873023" y="1701912"/>
                <a:ext cx="10444480" cy="5140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rPr>
                            <m:t>𝑆</m:t>
                          </m:r>
                        </m:e>
                        <m:sub>
                          <m:r>
                            <a:rPr lang="en-US" sz="3200" i="1">
                              <a:latin typeface="Cambria Math" panose="02040503050406030204" pitchFamily="18" charset="0"/>
                            </a:rPr>
                            <m:t>𝑖</m:t>
                          </m:r>
                          <m:r>
                            <a:rPr lang="en-US" sz="3200" i="0">
                              <a:latin typeface="Cambria Math" panose="02040503050406030204" pitchFamily="18" charset="0"/>
                            </a:rPr>
                            <m:t>,</m:t>
                          </m:r>
                          <m:r>
                            <a:rPr lang="en-US" sz="3200" i="1">
                              <a:latin typeface="Cambria Math" panose="02040503050406030204" pitchFamily="18" charset="0"/>
                            </a:rPr>
                            <m:t>𝑡</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𝑎</m:t>
                          </m:r>
                        </m:e>
                        <m:sub>
                          <m:r>
                            <a:rPr lang="en-US" sz="3200" i="0">
                              <a:latin typeface="Cambria Math" panose="02040503050406030204" pitchFamily="18" charset="0"/>
                            </a:rPr>
                            <m:t>0</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𝑎</m:t>
                          </m:r>
                        </m:e>
                        <m:sub>
                          <m:r>
                            <a:rPr lang="en-US" sz="3200" i="0">
                              <a:latin typeface="Cambria Math" panose="02040503050406030204" pitchFamily="18" charset="0"/>
                            </a:rPr>
                            <m:t>1</m:t>
                          </m:r>
                        </m:sub>
                      </m:sSub>
                      <m:r>
                        <a:rPr lang="en-US" sz="3200" i="1">
                          <a:latin typeface="Cambria Math" panose="02040503050406030204" pitchFamily="18" charset="0"/>
                        </a:rPr>
                        <m:t>𝑡</m:t>
                      </m:r>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i="0">
                              <a:latin typeface="Cambria Math" panose="02040503050406030204" pitchFamily="18" charset="0"/>
                            </a:rPr>
                            <m:t>1</m:t>
                          </m:r>
                        </m:sub>
                      </m:sSub>
                      <m:r>
                        <a:rPr lang="en-US" sz="3200" b="1" i="1">
                          <a:latin typeface="Cambria Math" panose="02040503050406030204" pitchFamily="18" charset="0"/>
                        </a:rPr>
                        <m:t>𝑨</m:t>
                      </m:r>
                      <m:sSub>
                        <m:sSubPr>
                          <m:ctrlPr>
                            <a:rPr lang="en-US" sz="3200" b="1" i="1">
                              <a:latin typeface="Cambria Math" panose="02040503050406030204" pitchFamily="18" charset="0"/>
                            </a:rPr>
                          </m:ctrlPr>
                        </m:sSubPr>
                        <m:e>
                          <m:r>
                            <a:rPr lang="en-US" sz="3200" b="1" i="1">
                              <a:latin typeface="Cambria Math" panose="02040503050406030204" pitchFamily="18" charset="0"/>
                            </a:rPr>
                            <m:t>𝑩</m:t>
                          </m:r>
                          <m:r>
                            <a:rPr lang="en-US" sz="3200" b="1" i="1" smtClean="0">
                              <a:latin typeface="Cambria Math" panose="02040503050406030204" pitchFamily="18" charset="0"/>
                            </a:rPr>
                            <m:t>𝑿</m:t>
                          </m:r>
                        </m:e>
                        <m:sub>
                          <m:r>
                            <a:rPr lang="en-US" sz="3200" b="1" i="1">
                              <a:latin typeface="Cambria Math" panose="02040503050406030204" pitchFamily="18" charset="0"/>
                            </a:rPr>
                            <m:t>𝒕</m:t>
                          </m:r>
                        </m:sub>
                      </m:sSub>
                      <m:r>
                        <a:rPr lang="en-US" altLang="zh-CN" sz="320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2</m:t>
                          </m:r>
                        </m:sub>
                      </m:sSub>
                      <m:r>
                        <a:rPr lang="en-US" altLang="zh-CN" sz="3200" b="1" i="1" smtClean="0">
                          <a:latin typeface="Cambria Math" panose="02040503050406030204" pitchFamily="18" charset="0"/>
                        </a:rPr>
                        <m:t>𝑳𝑰𝑩</m:t>
                      </m:r>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𝑶𝑰</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𝑺</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3</m:t>
                          </m:r>
                        </m:sub>
                      </m:sSub>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𝑿</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𝑒</m:t>
                          </m:r>
                        </m:e>
                        <m:sub>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sub>
                      </m:sSub>
                    </m:oMath>
                  </m:oMathPara>
                </a14:m>
                <a:endParaRPr lang="en-US" sz="3200" dirty="0"/>
              </a:p>
            </p:txBody>
          </p:sp>
        </mc:Choice>
        <mc:Fallback xmlns="">
          <p:sp>
            <p:nvSpPr>
              <p:cNvPr id="5" name="文本框 4">
                <a:extLst>
                  <a:ext uri="{FF2B5EF4-FFF2-40B4-BE49-F238E27FC236}">
                    <a16:creationId xmlns:a16="http://schemas.microsoft.com/office/drawing/2014/main" id="{6D8F97E2-5B42-4087-8F7B-B37BDE9C3A26}"/>
                  </a:ext>
                </a:extLst>
              </p:cNvPr>
              <p:cNvSpPr txBox="1">
                <a:spLocks noRot="1" noChangeAspect="1" noMove="1" noResize="1" noEditPoints="1" noAdjustHandles="1" noChangeArrowheads="1" noChangeShapeType="1" noTextEdit="1"/>
              </p:cNvSpPr>
              <p:nvPr/>
            </p:nvSpPr>
            <p:spPr>
              <a:xfrm>
                <a:off x="873023" y="1701912"/>
                <a:ext cx="10444480" cy="51405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F321ED5-8BBF-4363-800D-46431EAFF70B}"/>
                  </a:ext>
                </a:extLst>
              </p:cNvPr>
              <p:cNvSpPr txBox="1"/>
              <p:nvPr/>
            </p:nvSpPr>
            <p:spPr>
              <a:xfrm>
                <a:off x="873023" y="4127987"/>
                <a:ext cx="10444480" cy="5140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ea typeface="Cambria Math" panose="02040503050406030204" pitchFamily="18" charset="0"/>
                            </a:rPr>
                            <m:t>∆</m:t>
                          </m:r>
                          <m:r>
                            <a:rPr lang="en-US" sz="3200" i="1">
                              <a:latin typeface="Cambria Math" panose="02040503050406030204" pitchFamily="18" charset="0"/>
                            </a:rPr>
                            <m:t>𝑆</m:t>
                          </m:r>
                        </m:e>
                        <m:sub>
                          <m:r>
                            <a:rPr lang="en-US" sz="3200" i="1">
                              <a:latin typeface="Cambria Math" panose="02040503050406030204" pitchFamily="18" charset="0"/>
                            </a:rPr>
                            <m:t>𝑖</m:t>
                          </m:r>
                          <m:r>
                            <a:rPr lang="en-US" sz="3200" i="0">
                              <a:latin typeface="Cambria Math" panose="02040503050406030204" pitchFamily="18" charset="0"/>
                            </a:rPr>
                            <m:t>,</m:t>
                          </m:r>
                          <m:r>
                            <a:rPr lang="en-US" sz="3200" i="1">
                              <a:latin typeface="Cambria Math" panose="02040503050406030204" pitchFamily="18" charset="0"/>
                            </a:rPr>
                            <m:t>𝑡</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𝑎</m:t>
                          </m:r>
                        </m:e>
                        <m:sub>
                          <m:r>
                            <a:rPr lang="en-US" sz="3200" b="0" i="0" smtClean="0">
                              <a:latin typeface="Cambria Math" panose="02040503050406030204" pitchFamily="18" charset="0"/>
                            </a:rPr>
                            <m:t>1</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i="0">
                              <a:latin typeface="Cambria Math" panose="02040503050406030204" pitchFamily="18" charset="0"/>
                            </a:rPr>
                            <m:t>1</m:t>
                          </m:r>
                        </m:sub>
                      </m:sSub>
                      <m:r>
                        <a:rPr lang="en-US" sz="3200" b="1" i="1" smtClean="0">
                          <a:latin typeface="Cambria Math" panose="02040503050406030204" pitchFamily="18" charset="0"/>
                          <a:ea typeface="Cambria Math" panose="02040503050406030204" pitchFamily="18" charset="0"/>
                        </a:rPr>
                        <m:t>∆</m:t>
                      </m:r>
                      <m:r>
                        <a:rPr lang="en-US" sz="3200" b="1" i="1">
                          <a:latin typeface="Cambria Math" panose="02040503050406030204" pitchFamily="18" charset="0"/>
                        </a:rPr>
                        <m:t>𝑨</m:t>
                      </m:r>
                      <m:sSub>
                        <m:sSubPr>
                          <m:ctrlPr>
                            <a:rPr lang="en-US" sz="3200" b="1" i="1">
                              <a:latin typeface="Cambria Math" panose="02040503050406030204" pitchFamily="18" charset="0"/>
                            </a:rPr>
                          </m:ctrlPr>
                        </m:sSubPr>
                        <m:e>
                          <m:r>
                            <a:rPr lang="en-US" sz="3200" b="1" i="1">
                              <a:latin typeface="Cambria Math" panose="02040503050406030204" pitchFamily="18" charset="0"/>
                            </a:rPr>
                            <m:t>𝑩</m:t>
                          </m:r>
                          <m:r>
                            <a:rPr lang="en-US" sz="3200" b="1" i="1" smtClean="0">
                              <a:latin typeface="Cambria Math" panose="02040503050406030204" pitchFamily="18" charset="0"/>
                            </a:rPr>
                            <m:t>𝑿</m:t>
                          </m:r>
                        </m:e>
                        <m:sub>
                          <m:r>
                            <a:rPr lang="en-US" sz="3200" b="1" i="1">
                              <a:latin typeface="Cambria Math" panose="02040503050406030204" pitchFamily="18" charset="0"/>
                            </a:rPr>
                            <m:t>𝒕</m:t>
                          </m:r>
                        </m:sub>
                      </m:sSub>
                      <m:r>
                        <a:rPr lang="en-US" altLang="zh-CN" sz="320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2</m:t>
                          </m:r>
                        </m:sub>
                      </m:sSub>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𝑳𝑰𝑩</m:t>
                      </m:r>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𝑶𝑰</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𝑺</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3</m:t>
                          </m:r>
                        </m:sub>
                      </m:sSub>
                      <m:r>
                        <a:rPr lang="en-US" altLang="zh-CN" sz="3200" b="1" i="1" smtClean="0">
                          <a:latin typeface="Cambria Math" panose="02040503050406030204" pitchFamily="18" charset="0"/>
                          <a:ea typeface="Cambria Math" panose="02040503050406030204" pitchFamily="18" charset="0"/>
                        </a:rPr>
                        <m:t>∆</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𝑿</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𝑒</m:t>
                          </m:r>
                        </m:e>
                        <m:sub>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sub>
                      </m:sSub>
                    </m:oMath>
                  </m:oMathPara>
                </a14:m>
                <a:endParaRPr lang="en-US" sz="3200" dirty="0"/>
              </a:p>
            </p:txBody>
          </p:sp>
        </mc:Choice>
        <mc:Fallback xmlns="">
          <p:sp>
            <p:nvSpPr>
              <p:cNvPr id="35" name="文本框 34">
                <a:extLst>
                  <a:ext uri="{FF2B5EF4-FFF2-40B4-BE49-F238E27FC236}">
                    <a16:creationId xmlns:a16="http://schemas.microsoft.com/office/drawing/2014/main" id="{EF321ED5-8BBF-4363-800D-46431EAFF70B}"/>
                  </a:ext>
                </a:extLst>
              </p:cNvPr>
              <p:cNvSpPr txBox="1">
                <a:spLocks noRot="1" noChangeAspect="1" noMove="1" noResize="1" noEditPoints="1" noAdjustHandles="1" noChangeArrowheads="1" noChangeShapeType="1" noTextEdit="1"/>
              </p:cNvSpPr>
              <p:nvPr/>
            </p:nvSpPr>
            <p:spPr>
              <a:xfrm>
                <a:off x="873023" y="4127987"/>
                <a:ext cx="10444480" cy="514051"/>
              </a:xfrm>
              <a:prstGeom prst="rect">
                <a:avLst/>
              </a:prstGeom>
              <a:blipFill>
                <a:blip r:embed="rId3"/>
                <a:stretch>
                  <a:fillRect b="-1190"/>
                </a:stretch>
              </a:blipFill>
            </p:spPr>
            <p:txBody>
              <a:bodyPr/>
              <a:lstStyle/>
              <a:p>
                <a:r>
                  <a:rPr lang="en-US">
                    <a:noFill/>
                  </a:rPr>
                  <a:t> </a:t>
                </a:r>
              </a:p>
            </p:txBody>
          </p:sp>
        </mc:Fallback>
      </mc:AlternateContent>
      <p:sp>
        <p:nvSpPr>
          <p:cNvPr id="37" name="文本占位符 36">
            <a:extLst>
              <a:ext uri="{FF2B5EF4-FFF2-40B4-BE49-F238E27FC236}">
                <a16:creationId xmlns:a16="http://schemas.microsoft.com/office/drawing/2014/main" id="{6CECC857-C341-46EC-BC5E-6068635B5DAB}"/>
              </a:ext>
            </a:extLst>
          </p:cNvPr>
          <p:cNvSpPr>
            <a:spLocks noGrp="1"/>
          </p:cNvSpPr>
          <p:nvPr>
            <p:ph type="body" sz="quarter" idx="10"/>
          </p:nvPr>
        </p:nvSpPr>
        <p:spPr>
          <a:xfrm>
            <a:off x="146483" y="166980"/>
            <a:ext cx="2990256" cy="954849"/>
          </a:xfrm>
        </p:spPr>
        <p:txBody>
          <a:bodyPr/>
          <a:lstStyle/>
          <a:p>
            <a:pPr algn="l"/>
            <a:r>
              <a:rPr lang="en-US" dirty="0">
                <a:solidFill>
                  <a:schemeClr val="bg1"/>
                </a:solidFill>
              </a:rPr>
              <a:t>3.1 Methodology and Basic Tests</a:t>
            </a:r>
          </a:p>
        </p:txBody>
      </p:sp>
      <p:sp>
        <p:nvSpPr>
          <p:cNvPr id="38" name="文本框 8">
            <a:extLst>
              <a:ext uri="{FF2B5EF4-FFF2-40B4-BE49-F238E27FC236}">
                <a16:creationId xmlns:a16="http://schemas.microsoft.com/office/drawing/2014/main" id="{713829B1-9A8A-4EB2-B5B9-F8B5CA61E1C3}"/>
              </a:ext>
            </a:extLst>
          </p:cNvPr>
          <p:cNvSpPr txBox="1"/>
          <p:nvPr/>
        </p:nvSpPr>
        <p:spPr>
          <a:xfrm>
            <a:off x="492383" y="2162668"/>
            <a:ext cx="2517668" cy="3445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Spread on asset </a:t>
            </a:r>
            <a:r>
              <a:rPr lang="en-US" altLang="zh-CN" sz="1400" dirty="0" err="1">
                <a:solidFill>
                  <a:schemeClr val="tx1">
                    <a:lumMod val="75000"/>
                    <a:lumOff val="25000"/>
                  </a:schemeClr>
                </a:solidFill>
                <a:latin typeface="Times New Roman" panose="02020603050405020304" pitchFamily="18" charset="0"/>
                <a:cs typeface="Times New Roman" panose="02020603050405020304" pitchFamily="18" charset="0"/>
              </a:rPr>
              <a:t>i</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at time t</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9" name="文本框 8">
            <a:extLst>
              <a:ext uri="{FF2B5EF4-FFF2-40B4-BE49-F238E27FC236}">
                <a16:creationId xmlns:a16="http://schemas.microsoft.com/office/drawing/2014/main" id="{94C282FD-B4AD-4F5C-93B6-F5D0EE33F83C}"/>
              </a:ext>
            </a:extLst>
          </p:cNvPr>
          <p:cNvSpPr txBox="1"/>
          <p:nvPr/>
        </p:nvSpPr>
        <p:spPr>
          <a:xfrm>
            <a:off x="4330098" y="2162207"/>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observations of the ABX spread</a:t>
            </a:r>
            <a:endParaRPr lang="zh-CN" altLang="en-US" sz="1400" dirty="0">
              <a:latin typeface="Times New Roman" panose="02020603050405020304" pitchFamily="18" charset="0"/>
              <a:cs typeface="Times New Roman" panose="02020603050405020304" pitchFamily="18" charset="0"/>
            </a:endParaRPr>
          </a:p>
        </p:txBody>
      </p:sp>
      <p:sp>
        <p:nvSpPr>
          <p:cNvPr id="40" name="文本框 8">
            <a:extLst>
              <a:ext uri="{FF2B5EF4-FFF2-40B4-BE49-F238E27FC236}">
                <a16:creationId xmlns:a16="http://schemas.microsoft.com/office/drawing/2014/main" id="{9B11B6C4-031A-4394-B92D-DEB3AA7496B8}"/>
              </a:ext>
            </a:extLst>
          </p:cNvPr>
          <p:cNvSpPr txBox="1"/>
          <p:nvPr/>
        </p:nvSpPr>
        <p:spPr>
          <a:xfrm>
            <a:off x="6607140" y="2165167"/>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 of the LIB-OIS spread </a:t>
            </a:r>
            <a:endParaRPr lang="zh-CN" altLang="en-US" sz="1400" dirty="0">
              <a:latin typeface="Times New Roman" panose="02020603050405020304" pitchFamily="18" charset="0"/>
              <a:cs typeface="Times New Roman" panose="02020603050405020304" pitchFamily="18" charset="0"/>
            </a:endParaRPr>
          </a:p>
        </p:txBody>
      </p:sp>
      <p:sp>
        <p:nvSpPr>
          <p:cNvPr id="41" name="文本框 8">
            <a:extLst>
              <a:ext uri="{FF2B5EF4-FFF2-40B4-BE49-F238E27FC236}">
                <a16:creationId xmlns:a16="http://schemas.microsoft.com/office/drawing/2014/main" id="{4838F0A3-2398-4E6C-AE50-24696DDE564E}"/>
              </a:ext>
            </a:extLst>
          </p:cNvPr>
          <p:cNvSpPr txBox="1"/>
          <p:nvPr/>
        </p:nvSpPr>
        <p:spPr>
          <a:xfrm>
            <a:off x="8733157" y="2158429"/>
            <a:ext cx="2517668" cy="3445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Vector of control variables</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3" name="直接箭头连接符 42">
            <a:extLst>
              <a:ext uri="{FF2B5EF4-FFF2-40B4-BE49-F238E27FC236}">
                <a16:creationId xmlns:a16="http://schemas.microsoft.com/office/drawing/2014/main" id="{C62F44BB-2DAC-4EC5-992A-8B07713E2955}"/>
              </a:ext>
            </a:extLst>
          </p:cNvPr>
          <p:cNvCxnSpPr>
            <a:cxnSpLocks/>
          </p:cNvCxnSpPr>
          <p:nvPr/>
        </p:nvCxnSpPr>
        <p:spPr>
          <a:xfrm>
            <a:off x="1036320" y="2555265"/>
            <a:ext cx="0" cy="1882065"/>
          </a:xfrm>
          <a:prstGeom prst="straightConnector1">
            <a:avLst/>
          </a:prstGeom>
          <a:ln w="57150">
            <a:tailEnd type="triangle"/>
          </a:ln>
          <a:effectLst>
            <a:outerShdw blurRad="50800" dist="38100" dir="13500000" algn="b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7" name="文本框 8">
            <a:extLst>
              <a:ext uri="{FF2B5EF4-FFF2-40B4-BE49-F238E27FC236}">
                <a16:creationId xmlns:a16="http://schemas.microsoft.com/office/drawing/2014/main" id="{202B4803-1754-4316-926B-E1AAFC04C0DA}"/>
              </a:ext>
            </a:extLst>
          </p:cNvPr>
          <p:cNvSpPr txBox="1"/>
          <p:nvPr/>
        </p:nvSpPr>
        <p:spPr>
          <a:xfrm>
            <a:off x="11370146" y="1631643"/>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(1)</a:t>
            </a:r>
            <a:endParaRPr lang="zh-CN" altLang="en-US" sz="2800" b="1" dirty="0">
              <a:latin typeface="Times New Roman" panose="02020603050405020304" pitchFamily="18" charset="0"/>
              <a:cs typeface="Times New Roman" panose="02020603050405020304" pitchFamily="18" charset="0"/>
            </a:endParaRPr>
          </a:p>
        </p:txBody>
      </p:sp>
      <p:sp>
        <p:nvSpPr>
          <p:cNvPr id="48" name="文本框 8">
            <a:extLst>
              <a:ext uri="{FF2B5EF4-FFF2-40B4-BE49-F238E27FC236}">
                <a16:creationId xmlns:a16="http://schemas.microsoft.com/office/drawing/2014/main" id="{0B76299A-3464-43EA-87C5-7D52C536F2E9}"/>
              </a:ext>
            </a:extLst>
          </p:cNvPr>
          <p:cNvSpPr txBox="1"/>
          <p:nvPr/>
        </p:nvSpPr>
        <p:spPr>
          <a:xfrm>
            <a:off x="11370146" y="4045464"/>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(2)</a:t>
            </a:r>
            <a:endParaRPr lang="zh-C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2106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5"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9736111" cy="721395"/>
          </a:xfrm>
        </p:spPr>
        <p:txBody>
          <a:bodyPr/>
          <a:lstStyle/>
          <a:p>
            <a:r>
              <a:rPr kumimoji="1" lang="en-US" altLang="zh-CN" dirty="0"/>
              <a:t>3.1  Methodology and Basic Tests</a:t>
            </a:r>
            <a:endParaRPr kumimoji="1" lang="zh-CN" altLang="en-US" dirty="0"/>
          </a:p>
        </p:txBody>
      </p:sp>
      <p:sp>
        <p:nvSpPr>
          <p:cNvPr id="18" name="文本框 8"/>
          <p:cNvSpPr txBox="1"/>
          <p:nvPr/>
        </p:nvSpPr>
        <p:spPr>
          <a:xfrm>
            <a:off x="332571" y="1382368"/>
            <a:ext cx="10728659" cy="7774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b="1" dirty="0">
                <a:solidFill>
                  <a:schemeClr val="tx1">
                    <a:lumMod val="75000"/>
                    <a:lumOff val="25000"/>
                  </a:schemeClr>
                </a:solidFill>
                <a:latin typeface="+mn-ea"/>
              </a:rPr>
              <a:t>Null Hypothesis1: </a:t>
            </a:r>
            <a:r>
              <a:rPr lang="en-US" altLang="zh-CN" dirty="0">
                <a:solidFill>
                  <a:schemeClr val="tx1">
                    <a:lumMod val="75000"/>
                    <a:lumOff val="25000"/>
                  </a:schemeClr>
                </a:solidFill>
                <a:latin typeface="+mn-ea"/>
              </a:rPr>
              <a:t>the coefficient on the </a:t>
            </a:r>
            <a:r>
              <a:rPr lang="en-US" altLang="zh-CN" b="1" dirty="0">
                <a:solidFill>
                  <a:schemeClr val="tx1">
                    <a:lumMod val="75000"/>
                    <a:lumOff val="25000"/>
                  </a:schemeClr>
                </a:solidFill>
                <a:latin typeface="+mn-ea"/>
              </a:rPr>
              <a:t>ABX</a:t>
            </a:r>
            <a:r>
              <a:rPr lang="en-US" altLang="zh-CN" dirty="0">
                <a:solidFill>
                  <a:schemeClr val="tx1">
                    <a:lumMod val="75000"/>
                    <a:lumOff val="25000"/>
                  </a:schemeClr>
                </a:solidFill>
                <a:latin typeface="+mn-ea"/>
              </a:rPr>
              <a:t> variables are jointly zero</a:t>
            </a:r>
          </a:p>
          <a:p>
            <a:pPr>
              <a:lnSpc>
                <a:spcPct val="130000"/>
              </a:lnSpc>
            </a:pPr>
            <a:r>
              <a:rPr lang="en-US" altLang="zh-CN" b="1" dirty="0">
                <a:solidFill>
                  <a:schemeClr val="tx1">
                    <a:lumMod val="75000"/>
                    <a:lumOff val="25000"/>
                  </a:schemeClr>
                </a:solidFill>
                <a:latin typeface="+mn-ea"/>
              </a:rPr>
              <a:t>Null Hypothesis2: </a:t>
            </a:r>
            <a:r>
              <a:rPr lang="en-US" altLang="zh-CN" dirty="0">
                <a:solidFill>
                  <a:schemeClr val="tx1">
                    <a:lumMod val="75000"/>
                    <a:lumOff val="25000"/>
                  </a:schemeClr>
                </a:solidFill>
                <a:latin typeface="+mn-ea"/>
              </a:rPr>
              <a:t>the coefficient on the </a:t>
            </a:r>
            <a:r>
              <a:rPr lang="en-US" altLang="zh-CN" b="1" dirty="0">
                <a:solidFill>
                  <a:schemeClr val="tx1">
                    <a:lumMod val="75000"/>
                    <a:lumOff val="25000"/>
                  </a:schemeClr>
                </a:solidFill>
                <a:latin typeface="+mn-ea"/>
              </a:rPr>
              <a:t>LIB-OIS</a:t>
            </a:r>
            <a:r>
              <a:rPr lang="en-US" altLang="zh-CN" dirty="0">
                <a:solidFill>
                  <a:schemeClr val="tx1">
                    <a:lumMod val="75000"/>
                    <a:lumOff val="25000"/>
                  </a:schemeClr>
                </a:solidFill>
                <a:latin typeface="+mn-ea"/>
              </a:rPr>
              <a:t> variables are jointly zero</a:t>
            </a:r>
          </a:p>
        </p:txBody>
      </p:sp>
      <p:sp>
        <p:nvSpPr>
          <p:cNvPr id="19" name="矩形 18"/>
          <p:cNvSpPr/>
          <p:nvPr/>
        </p:nvSpPr>
        <p:spPr>
          <a:xfrm>
            <a:off x="141052" y="2274480"/>
            <a:ext cx="5162247" cy="381258"/>
          </a:xfrm>
          <a:prstGeom prst="rect">
            <a:avLst/>
          </a:prstGeom>
        </p:spPr>
        <p:txBody>
          <a:bodyPr wrap="none">
            <a:spAutoFit/>
          </a:bodyPr>
          <a:lstStyle/>
          <a:p>
            <a:pPr lvl="0">
              <a:lnSpc>
                <a:spcPct val="130000"/>
              </a:lnSpc>
            </a:pPr>
            <a:r>
              <a:rPr lang="en-US" altLang="zh-CN" sz="1600" b="1" dirty="0">
                <a:solidFill>
                  <a:schemeClr val="accent3">
                    <a:lumMod val="75000"/>
                  </a:schemeClr>
                </a:solidFill>
              </a:rPr>
              <a:t>Credit spread for US non-subprime asset classes</a:t>
            </a:r>
          </a:p>
        </p:txBody>
      </p:sp>
      <p:grpSp>
        <p:nvGrpSpPr>
          <p:cNvPr id="72" name="组合 71">
            <a:extLst>
              <a:ext uri="{FF2B5EF4-FFF2-40B4-BE49-F238E27FC236}">
                <a16:creationId xmlns:a16="http://schemas.microsoft.com/office/drawing/2014/main" id="{05DAD9EB-F412-4F4C-9D05-3EAF4A22AC65}"/>
              </a:ext>
            </a:extLst>
          </p:cNvPr>
          <p:cNvGrpSpPr/>
          <p:nvPr/>
        </p:nvGrpSpPr>
        <p:grpSpPr>
          <a:xfrm>
            <a:off x="598" y="2538158"/>
            <a:ext cx="12048951" cy="4319842"/>
            <a:chOff x="12191" y="1205074"/>
            <a:chExt cx="12048951" cy="4319842"/>
          </a:xfrm>
        </p:grpSpPr>
        <p:grpSp>
          <p:nvGrpSpPr>
            <p:cNvPr id="71" name="组合 70">
              <a:extLst>
                <a:ext uri="{FF2B5EF4-FFF2-40B4-BE49-F238E27FC236}">
                  <a16:creationId xmlns:a16="http://schemas.microsoft.com/office/drawing/2014/main" id="{C13A2A39-F051-42E0-A388-E25249F32A94}"/>
                </a:ext>
              </a:extLst>
            </p:cNvPr>
            <p:cNvGrpSpPr/>
            <p:nvPr/>
          </p:nvGrpSpPr>
          <p:grpSpPr>
            <a:xfrm>
              <a:off x="12191" y="1205074"/>
              <a:ext cx="12048951" cy="4319842"/>
              <a:chOff x="12191" y="1205074"/>
              <a:chExt cx="12048951" cy="4319842"/>
            </a:xfrm>
          </p:grpSpPr>
          <p:pic>
            <p:nvPicPr>
              <p:cNvPr id="53" name="图片 52" descr="图片包含 屏幕截图&#10;&#10;已生成极高可信度的说明">
                <a:extLst>
                  <a:ext uri="{FF2B5EF4-FFF2-40B4-BE49-F238E27FC236}">
                    <a16:creationId xmlns:a16="http://schemas.microsoft.com/office/drawing/2014/main" id="{145C77EA-406A-4923-8749-CBC2B4FAAB33}"/>
                  </a:ext>
                </a:extLst>
              </p:cNvPr>
              <p:cNvPicPr>
                <a:picLocks noChangeAspect="1"/>
              </p:cNvPicPr>
              <p:nvPr/>
            </p:nvPicPr>
            <p:blipFill rotWithShape="1">
              <a:blip r:embed="rId2"/>
              <a:srcRect t="21353"/>
              <a:stretch/>
            </p:blipFill>
            <p:spPr>
              <a:xfrm>
                <a:off x="12191" y="1333083"/>
                <a:ext cx="6096000" cy="4191833"/>
              </a:xfrm>
              <a:prstGeom prst="rect">
                <a:avLst/>
              </a:prstGeom>
            </p:spPr>
          </p:pic>
          <p:grpSp>
            <p:nvGrpSpPr>
              <p:cNvPr id="58" name="组合 57">
                <a:extLst>
                  <a:ext uri="{FF2B5EF4-FFF2-40B4-BE49-F238E27FC236}">
                    <a16:creationId xmlns:a16="http://schemas.microsoft.com/office/drawing/2014/main" id="{1BE04C56-E342-474B-8725-80E552878BD8}"/>
                  </a:ext>
                </a:extLst>
              </p:cNvPr>
              <p:cNvGrpSpPr/>
              <p:nvPr/>
            </p:nvGrpSpPr>
            <p:grpSpPr>
              <a:xfrm>
                <a:off x="6102095" y="1205074"/>
                <a:ext cx="5959047" cy="4271166"/>
                <a:chOff x="6095999" y="1270629"/>
                <a:chExt cx="5959047" cy="4271166"/>
              </a:xfrm>
            </p:grpSpPr>
            <p:pic>
              <p:nvPicPr>
                <p:cNvPr id="57" name="图片 56" descr="图片包含 屏幕截图&#10;&#10;已生成极高可信度的说明">
                  <a:extLst>
                    <a:ext uri="{FF2B5EF4-FFF2-40B4-BE49-F238E27FC236}">
                      <a16:creationId xmlns:a16="http://schemas.microsoft.com/office/drawing/2014/main" id="{046CDB91-4E7A-45E8-8CC3-C70362249A74}"/>
                    </a:ext>
                  </a:extLst>
                </p:cNvPr>
                <p:cNvPicPr>
                  <a:picLocks noChangeAspect="1"/>
                </p:cNvPicPr>
                <p:nvPr/>
              </p:nvPicPr>
              <p:blipFill rotWithShape="1">
                <a:blip r:embed="rId3"/>
                <a:srcRect b="6759"/>
                <a:stretch/>
              </p:blipFill>
              <p:spPr>
                <a:xfrm>
                  <a:off x="6102095" y="3056960"/>
                  <a:ext cx="5952951" cy="2484835"/>
                </a:xfrm>
                <a:prstGeom prst="rect">
                  <a:avLst/>
                </a:prstGeom>
              </p:spPr>
            </p:pic>
            <p:pic>
              <p:nvPicPr>
                <p:cNvPr id="55" name="图片 54" descr="图片包含 屏幕截图&#10;&#10;已生成极高可信度的说明">
                  <a:extLst>
                    <a:ext uri="{FF2B5EF4-FFF2-40B4-BE49-F238E27FC236}">
                      <a16:creationId xmlns:a16="http://schemas.microsoft.com/office/drawing/2014/main" id="{70315526-49E5-4E44-907F-A440516E3EF0}"/>
                    </a:ext>
                  </a:extLst>
                </p:cNvPr>
                <p:cNvPicPr>
                  <a:picLocks noChangeAspect="1"/>
                </p:cNvPicPr>
                <p:nvPr/>
              </p:nvPicPr>
              <p:blipFill rotWithShape="1">
                <a:blip r:embed="rId4"/>
                <a:srcRect b="2758"/>
                <a:stretch/>
              </p:blipFill>
              <p:spPr>
                <a:xfrm>
                  <a:off x="6095999" y="1270629"/>
                  <a:ext cx="5947454" cy="2618619"/>
                </a:xfrm>
                <a:prstGeom prst="rect">
                  <a:avLst/>
                </a:prstGeom>
              </p:spPr>
            </p:pic>
          </p:grpSp>
        </p:grpSp>
        <p:cxnSp>
          <p:nvCxnSpPr>
            <p:cNvPr id="60" name="直接连接符 59">
              <a:extLst>
                <a:ext uri="{FF2B5EF4-FFF2-40B4-BE49-F238E27FC236}">
                  <a16:creationId xmlns:a16="http://schemas.microsoft.com/office/drawing/2014/main" id="{3BA8C532-8437-4ED2-942E-48E2321B4565}"/>
                </a:ext>
              </a:extLst>
            </p:cNvPr>
            <p:cNvCxnSpPr>
              <a:cxnSpLocks/>
            </p:cNvCxnSpPr>
            <p:nvPr/>
          </p:nvCxnSpPr>
          <p:spPr>
            <a:xfrm>
              <a:off x="152645" y="5220208"/>
              <a:ext cx="5780795"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63" name="直接连接符 62">
              <a:extLst>
                <a:ext uri="{FF2B5EF4-FFF2-40B4-BE49-F238E27FC236}">
                  <a16:creationId xmlns:a16="http://schemas.microsoft.com/office/drawing/2014/main" id="{F01D3642-A603-4852-9FC2-BA354EC8BB59}"/>
                </a:ext>
              </a:extLst>
            </p:cNvPr>
            <p:cNvCxnSpPr>
              <a:cxnSpLocks/>
            </p:cNvCxnSpPr>
            <p:nvPr/>
          </p:nvCxnSpPr>
          <p:spPr>
            <a:xfrm>
              <a:off x="152645" y="5453888"/>
              <a:ext cx="5780795"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64" name="直接连接符 63">
              <a:extLst>
                <a:ext uri="{FF2B5EF4-FFF2-40B4-BE49-F238E27FC236}">
                  <a16:creationId xmlns:a16="http://schemas.microsoft.com/office/drawing/2014/main" id="{2CF65F5A-9B07-4C6C-91AC-6014C3C58AD8}"/>
                </a:ext>
              </a:extLst>
            </p:cNvPr>
            <p:cNvCxnSpPr>
              <a:cxnSpLocks/>
            </p:cNvCxnSpPr>
            <p:nvPr/>
          </p:nvCxnSpPr>
          <p:spPr>
            <a:xfrm>
              <a:off x="6188577" y="5253736"/>
              <a:ext cx="5693543"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65" name="直接连接符 64">
              <a:extLst>
                <a:ext uri="{FF2B5EF4-FFF2-40B4-BE49-F238E27FC236}">
                  <a16:creationId xmlns:a16="http://schemas.microsoft.com/office/drawing/2014/main" id="{D4A617D9-7423-47ED-A34A-EB122F450A5B}"/>
                </a:ext>
              </a:extLst>
            </p:cNvPr>
            <p:cNvCxnSpPr>
              <a:cxnSpLocks/>
            </p:cNvCxnSpPr>
            <p:nvPr/>
          </p:nvCxnSpPr>
          <p:spPr>
            <a:xfrm>
              <a:off x="6188577" y="5476240"/>
              <a:ext cx="5693543"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grpSp>
      <p:sp>
        <p:nvSpPr>
          <p:cNvPr id="70" name="矩形 69">
            <a:extLst>
              <a:ext uri="{FF2B5EF4-FFF2-40B4-BE49-F238E27FC236}">
                <a16:creationId xmlns:a16="http://schemas.microsoft.com/office/drawing/2014/main" id="{1EA7F863-6E99-49F0-8FF9-AFEB6258B512}"/>
              </a:ext>
            </a:extLst>
          </p:cNvPr>
          <p:cNvSpPr/>
          <p:nvPr/>
        </p:nvSpPr>
        <p:spPr>
          <a:xfrm>
            <a:off x="6337826" y="2274480"/>
            <a:ext cx="5652766" cy="381258"/>
          </a:xfrm>
          <a:prstGeom prst="rect">
            <a:avLst/>
          </a:prstGeom>
        </p:spPr>
        <p:txBody>
          <a:bodyPr wrap="none">
            <a:spAutoFit/>
          </a:bodyPr>
          <a:lstStyle/>
          <a:p>
            <a:pPr lvl="0">
              <a:lnSpc>
                <a:spcPct val="130000"/>
              </a:lnSpc>
            </a:pPr>
            <a:r>
              <a:rPr lang="en-US" altLang="zh-CN" sz="1600" b="1" dirty="0">
                <a:solidFill>
                  <a:schemeClr val="accent3">
                    <a:lumMod val="75000"/>
                  </a:schemeClr>
                </a:solidFill>
              </a:rPr>
              <a:t>Credit spread for non-US non-subprime asset classes</a:t>
            </a:r>
          </a:p>
        </p:txBody>
      </p:sp>
    </p:spTree>
    <p:extLst>
      <p:ext uri="{BB962C8B-B14F-4D97-AF65-F5344CB8AC3E}">
        <p14:creationId xmlns:p14="http://schemas.microsoft.com/office/powerpoint/2010/main" val="51553001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9736111" cy="721395"/>
          </a:xfrm>
        </p:spPr>
        <p:txBody>
          <a:bodyPr/>
          <a:lstStyle/>
          <a:p>
            <a:r>
              <a:rPr kumimoji="1" lang="en-US" altLang="zh-CN" dirty="0"/>
              <a:t>3.2  Credit Spreads for All Categories and Tranches</a:t>
            </a:r>
            <a:endParaRPr kumimoji="1" lang="zh-CN" altLang="en-US" dirty="0"/>
          </a:p>
        </p:txBody>
      </p:sp>
      <p:sp>
        <p:nvSpPr>
          <p:cNvPr id="70" name="矩形 69">
            <a:extLst>
              <a:ext uri="{FF2B5EF4-FFF2-40B4-BE49-F238E27FC236}">
                <a16:creationId xmlns:a16="http://schemas.microsoft.com/office/drawing/2014/main" id="{1EA7F863-6E99-49F0-8FF9-AFEB6258B512}"/>
              </a:ext>
            </a:extLst>
          </p:cNvPr>
          <p:cNvSpPr/>
          <p:nvPr/>
        </p:nvSpPr>
        <p:spPr>
          <a:xfrm>
            <a:off x="426498" y="1315883"/>
            <a:ext cx="4444682" cy="737446"/>
          </a:xfrm>
          <a:prstGeom prst="rect">
            <a:avLst/>
          </a:prstGeom>
        </p:spPr>
        <p:txBody>
          <a:bodyPr wrap="square">
            <a:spAutoFit/>
          </a:bodyPr>
          <a:lstStyle/>
          <a:p>
            <a:pPr lvl="0">
              <a:lnSpc>
                <a:spcPct val="130000"/>
              </a:lnSpc>
            </a:pPr>
            <a:r>
              <a:rPr lang="en-US" altLang="zh-CN" sz="1600" b="1" dirty="0"/>
              <a:t>Summary of F-test results for different </a:t>
            </a:r>
            <a:r>
              <a:rPr lang="en-US" altLang="zh-CN" b="1" dirty="0">
                <a:solidFill>
                  <a:schemeClr val="accent3">
                    <a:lumMod val="75000"/>
                  </a:schemeClr>
                </a:solidFill>
              </a:rPr>
              <a:t>asset categories </a:t>
            </a:r>
            <a:r>
              <a:rPr lang="en-US" altLang="zh-CN" sz="1600" b="1" dirty="0"/>
              <a:t>and</a:t>
            </a:r>
            <a:r>
              <a:rPr lang="en-US" altLang="zh-CN" sz="1600" b="1" dirty="0">
                <a:solidFill>
                  <a:schemeClr val="accent3">
                    <a:lumMod val="75000"/>
                  </a:schemeClr>
                </a:solidFill>
              </a:rPr>
              <a:t> </a:t>
            </a:r>
            <a:r>
              <a:rPr lang="en-US" altLang="zh-CN" b="1" dirty="0">
                <a:solidFill>
                  <a:schemeClr val="accent3">
                    <a:lumMod val="75000"/>
                  </a:schemeClr>
                </a:solidFill>
              </a:rPr>
              <a:t>rating classes</a:t>
            </a:r>
            <a:endParaRPr lang="en-US" altLang="zh-CN" sz="1600" b="1" dirty="0">
              <a:solidFill>
                <a:schemeClr val="accent3">
                  <a:lumMod val="75000"/>
                </a:schemeClr>
              </a:solidFill>
            </a:endParaRPr>
          </a:p>
        </p:txBody>
      </p:sp>
      <p:grpSp>
        <p:nvGrpSpPr>
          <p:cNvPr id="7" name="组合 6">
            <a:extLst>
              <a:ext uri="{FF2B5EF4-FFF2-40B4-BE49-F238E27FC236}">
                <a16:creationId xmlns:a16="http://schemas.microsoft.com/office/drawing/2014/main" id="{B3782618-6233-4965-B4FA-B4938A3C7D67}"/>
              </a:ext>
            </a:extLst>
          </p:cNvPr>
          <p:cNvGrpSpPr/>
          <p:nvPr/>
        </p:nvGrpSpPr>
        <p:grpSpPr>
          <a:xfrm>
            <a:off x="6241774" y="1233641"/>
            <a:ext cx="5931816" cy="5624359"/>
            <a:chOff x="6337826" y="1212044"/>
            <a:chExt cx="5802311" cy="5516747"/>
          </a:xfrm>
        </p:grpSpPr>
        <p:pic>
          <p:nvPicPr>
            <p:cNvPr id="4" name="图片 3" descr="图片包含 屏幕截图&#10;&#10;已生成极高可信度的说明">
              <a:extLst>
                <a:ext uri="{FF2B5EF4-FFF2-40B4-BE49-F238E27FC236}">
                  <a16:creationId xmlns:a16="http://schemas.microsoft.com/office/drawing/2014/main" id="{1F02FB46-D9CD-41AC-ADAE-5C481600F159}"/>
                </a:ext>
              </a:extLst>
            </p:cNvPr>
            <p:cNvPicPr>
              <a:picLocks noChangeAspect="1"/>
            </p:cNvPicPr>
            <p:nvPr/>
          </p:nvPicPr>
          <p:blipFill rotWithShape="1">
            <a:blip r:embed="rId2"/>
            <a:srcRect t="23758"/>
            <a:stretch/>
          </p:blipFill>
          <p:spPr>
            <a:xfrm>
              <a:off x="6337826" y="1212044"/>
              <a:ext cx="5802311" cy="2710880"/>
            </a:xfrm>
            <a:prstGeom prst="rect">
              <a:avLst/>
            </a:prstGeom>
          </p:spPr>
        </p:pic>
        <p:pic>
          <p:nvPicPr>
            <p:cNvPr id="6" name="图片 5" descr="图片包含 屏幕截图&#10;&#10;已生成极高可信度的说明">
              <a:extLst>
                <a:ext uri="{FF2B5EF4-FFF2-40B4-BE49-F238E27FC236}">
                  <a16:creationId xmlns:a16="http://schemas.microsoft.com/office/drawing/2014/main" id="{3AC2F896-5515-4519-8A83-6F641EAE4F98}"/>
                </a:ext>
              </a:extLst>
            </p:cNvPr>
            <p:cNvPicPr>
              <a:picLocks noChangeAspect="1"/>
            </p:cNvPicPr>
            <p:nvPr/>
          </p:nvPicPr>
          <p:blipFill rotWithShape="1">
            <a:blip r:embed="rId3"/>
            <a:srcRect t="22970"/>
            <a:stretch/>
          </p:blipFill>
          <p:spPr>
            <a:xfrm>
              <a:off x="6347765" y="3932863"/>
              <a:ext cx="5731692" cy="2795928"/>
            </a:xfrm>
            <a:prstGeom prst="rect">
              <a:avLst/>
            </a:prstGeom>
          </p:spPr>
        </p:pic>
      </p:grpSp>
      <p:sp>
        <p:nvSpPr>
          <p:cNvPr id="8" name="矩形 7">
            <a:extLst>
              <a:ext uri="{FF2B5EF4-FFF2-40B4-BE49-F238E27FC236}">
                <a16:creationId xmlns:a16="http://schemas.microsoft.com/office/drawing/2014/main" id="{AEB6E5CA-18FD-4999-AB4C-B61F48A02E44}"/>
              </a:ext>
            </a:extLst>
          </p:cNvPr>
          <p:cNvSpPr/>
          <p:nvPr/>
        </p:nvSpPr>
        <p:spPr>
          <a:xfrm>
            <a:off x="416089" y="2389584"/>
            <a:ext cx="5669502" cy="1938992"/>
          </a:xfrm>
          <a:prstGeom prst="rect">
            <a:avLst/>
          </a:prstGeom>
        </p:spPr>
        <p:txBody>
          <a:bodyPr wrap="square">
            <a:spAutoFit/>
          </a:bodyPr>
          <a:lstStyle/>
          <a:p>
            <a:pPr algn="just"/>
            <a:r>
              <a:rPr lang="en-US" sz="1200" dirty="0">
                <a:latin typeface="Times New Roman" panose="02020603050405020304" pitchFamily="18" charset="0"/>
                <a:cs typeface="Times New Roman" panose="02020603050405020304" pitchFamily="18" charset="0"/>
              </a:rPr>
              <a:t>Some highlights from first table are as follows. Subprime-related asset categories and the broad array of financial firms are not typically correlated to the LIB-OIS. But, for the overall period</a:t>
            </a:r>
            <a:r>
              <a:rPr lang="en-US" sz="1200" b="1" dirty="0">
                <a:latin typeface="Times New Roman" panose="02020603050405020304" pitchFamily="18" charset="0"/>
                <a:cs typeface="Times New Roman" panose="02020603050405020304" pitchFamily="18" charset="0"/>
              </a:rPr>
              <a:t>, Panel A, 66% of the US non-subprime asset classes are significantly positively correlated at the 10% confidence level.</a:t>
            </a:r>
            <a:r>
              <a:rPr lang="en-US" sz="1200" dirty="0">
                <a:latin typeface="Times New Roman" panose="02020603050405020304" pitchFamily="18" charset="0"/>
                <a:cs typeface="Times New Roman" panose="02020603050405020304" pitchFamily="18" charset="0"/>
              </a:rPr>
              <a:t> Similarly, 76% of the non-US non-subprime categories are positively correlated at the 10% level or lower. Note that most of this occurs in 2007 for the non-US structured products, but for the US non-subprime structured products it is split across 2007 and 2008. Also, note that for 2008, </a:t>
            </a:r>
            <a:r>
              <a:rPr lang="en-US" sz="1200" b="1" dirty="0">
                <a:latin typeface="Times New Roman" panose="02020603050405020304" pitchFamily="18" charset="0"/>
                <a:cs typeface="Times New Roman" panose="02020603050405020304" pitchFamily="18" charset="0"/>
              </a:rPr>
              <a:t>Panel C shows that 75% of the industrials are significantly, positively correlated to changes in LIB-OIS, indicating the real affects hitting the economy</a:t>
            </a:r>
            <a:r>
              <a:rPr lang="en-US" sz="1200" dirty="0">
                <a:latin typeface="Times New Roman" panose="02020603050405020304" pitchFamily="18" charset="0"/>
                <a:cs typeface="Times New Roman" panose="02020603050405020304" pitchFamily="18" charset="0"/>
              </a:rPr>
              <a:t>. In 2007, Panel B, there are no such real effects.</a:t>
            </a:r>
          </a:p>
        </p:txBody>
      </p:sp>
      <p:sp>
        <p:nvSpPr>
          <p:cNvPr id="9" name="矩形 8">
            <a:extLst>
              <a:ext uri="{FF2B5EF4-FFF2-40B4-BE49-F238E27FC236}">
                <a16:creationId xmlns:a16="http://schemas.microsoft.com/office/drawing/2014/main" id="{255EC0C8-F105-45E2-A3A0-A67D26C16968}"/>
              </a:ext>
            </a:extLst>
          </p:cNvPr>
          <p:cNvSpPr/>
          <p:nvPr/>
        </p:nvSpPr>
        <p:spPr>
          <a:xfrm>
            <a:off x="426498" y="4736674"/>
            <a:ext cx="5669502" cy="1569660"/>
          </a:xfrm>
          <a:prstGeom prst="rect">
            <a:avLst/>
          </a:prstGeom>
        </p:spPr>
        <p:txBody>
          <a:bodyPr wrap="square">
            <a:spAutoFit/>
          </a:bodyPr>
          <a:lstStyle/>
          <a:p>
            <a:pPr algn="just"/>
            <a:r>
              <a:rPr lang="en-US" sz="1200" dirty="0">
                <a:latin typeface="Times New Roman" panose="02020603050405020304" pitchFamily="18" charset="0"/>
                <a:cs typeface="Times New Roman" panose="02020603050405020304" pitchFamily="18" charset="0"/>
              </a:rPr>
              <a:t>The second table presents the F-test results divided by rating category. Assets in all rating categories were eligible for repo, but AAA collateral was likely to be the most widely used. The table is suggestive in this regard, but not definitive. Looking at the whole period (Panel A), </a:t>
            </a:r>
            <a:r>
              <a:rPr lang="en-US" sz="1200" b="1" dirty="0">
                <a:latin typeface="Times New Roman" panose="02020603050405020304" pitchFamily="18" charset="0"/>
                <a:cs typeface="Times New Roman" panose="02020603050405020304" pitchFamily="18" charset="0"/>
              </a:rPr>
              <a:t>62% of the AAA products were positively and significantly correlated with changes in LIB-OIS</a:t>
            </a:r>
            <a:r>
              <a:rPr lang="en-US" sz="1200" dirty="0">
                <a:latin typeface="Times New Roman" panose="02020603050405020304" pitchFamily="18" charset="0"/>
                <a:cs typeface="Times New Roman" panose="02020603050405020304" pitchFamily="18" charset="0"/>
              </a:rPr>
              <a:t>. This is about equally divided between the two subperiods. </a:t>
            </a:r>
            <a:r>
              <a:rPr lang="en-US" sz="1200" b="1" dirty="0">
                <a:latin typeface="Times New Roman" panose="02020603050405020304" pitchFamily="18" charset="0"/>
                <a:cs typeface="Times New Roman" panose="02020603050405020304" pitchFamily="18" charset="0"/>
              </a:rPr>
              <a:t>For AA, A, and BBB-rated bonds, the percentages that are significantly positive for the whole period are 28%, 55%, and 53%, respectively. </a:t>
            </a:r>
            <a:r>
              <a:rPr lang="en-US" sz="1200" dirty="0">
                <a:latin typeface="Times New Roman" panose="02020603050405020304" pitchFamily="18" charset="0"/>
                <a:cs typeface="Times New Roman" panose="02020603050405020304" pitchFamily="18" charset="0"/>
              </a:rPr>
              <a:t>For A and BBB, this is about equally divided between the two subperiods.</a:t>
            </a:r>
          </a:p>
        </p:txBody>
      </p:sp>
      <p:sp>
        <p:nvSpPr>
          <p:cNvPr id="11" name="矩形 10">
            <a:extLst>
              <a:ext uri="{FF2B5EF4-FFF2-40B4-BE49-F238E27FC236}">
                <a16:creationId xmlns:a16="http://schemas.microsoft.com/office/drawing/2014/main" id="{F8ADFDC2-F26D-4FE7-A5B1-F966900B7241}"/>
              </a:ext>
            </a:extLst>
          </p:cNvPr>
          <p:cNvSpPr/>
          <p:nvPr/>
        </p:nvSpPr>
        <p:spPr>
          <a:xfrm>
            <a:off x="6442054" y="797639"/>
            <a:ext cx="5669502" cy="308995"/>
          </a:xfrm>
          <a:prstGeom prst="rect">
            <a:avLst/>
          </a:prstGeom>
        </p:spPr>
        <p:txBody>
          <a:bodyPr wrap="square">
            <a:spAutoFit/>
          </a:bodyPr>
          <a:lstStyle/>
          <a:p>
            <a:pPr>
              <a:lnSpc>
                <a:spcPct val="130000"/>
              </a:lnSpc>
            </a:pPr>
            <a:r>
              <a:rPr lang="en-US" altLang="zh-CN" sz="1200" b="1" dirty="0">
                <a:solidFill>
                  <a:schemeClr val="bg1"/>
                </a:solidFill>
                <a:latin typeface="+mn-ea"/>
              </a:rPr>
              <a:t>Null Hypothesis2: </a:t>
            </a:r>
            <a:r>
              <a:rPr lang="en-US" altLang="zh-CN" sz="1200" dirty="0">
                <a:solidFill>
                  <a:schemeClr val="bg1"/>
                </a:solidFill>
                <a:latin typeface="+mn-ea"/>
              </a:rPr>
              <a:t>the coefficient on the </a:t>
            </a:r>
            <a:r>
              <a:rPr lang="en-US" altLang="zh-CN" sz="1200" b="1" dirty="0">
                <a:solidFill>
                  <a:schemeClr val="bg1"/>
                </a:solidFill>
                <a:latin typeface="+mn-ea"/>
              </a:rPr>
              <a:t>LIB-OIS</a:t>
            </a:r>
            <a:r>
              <a:rPr lang="en-US" altLang="zh-CN" sz="1200" dirty="0">
                <a:solidFill>
                  <a:schemeClr val="bg1"/>
                </a:solidFill>
                <a:latin typeface="+mn-ea"/>
              </a:rPr>
              <a:t> variables are jointly zero</a:t>
            </a:r>
          </a:p>
        </p:txBody>
      </p:sp>
      <p:cxnSp>
        <p:nvCxnSpPr>
          <p:cNvPr id="25" name="直接连接符 24">
            <a:extLst>
              <a:ext uri="{FF2B5EF4-FFF2-40B4-BE49-F238E27FC236}">
                <a16:creationId xmlns:a16="http://schemas.microsoft.com/office/drawing/2014/main" id="{5CEDCCFD-5AE4-496C-B549-F8093CC7B8A1}"/>
              </a:ext>
            </a:extLst>
          </p:cNvPr>
          <p:cNvCxnSpPr>
            <a:cxnSpLocks/>
          </p:cNvCxnSpPr>
          <p:nvPr/>
        </p:nvCxnSpPr>
        <p:spPr>
          <a:xfrm>
            <a:off x="6341165" y="1961413"/>
            <a:ext cx="5681404"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7" name="直接连接符 26">
            <a:extLst>
              <a:ext uri="{FF2B5EF4-FFF2-40B4-BE49-F238E27FC236}">
                <a16:creationId xmlns:a16="http://schemas.microsoft.com/office/drawing/2014/main" id="{6750ABFF-71B1-43A6-939F-B980898162A2}"/>
              </a:ext>
            </a:extLst>
          </p:cNvPr>
          <p:cNvCxnSpPr>
            <a:cxnSpLocks/>
          </p:cNvCxnSpPr>
          <p:nvPr/>
        </p:nvCxnSpPr>
        <p:spPr>
          <a:xfrm>
            <a:off x="6341165" y="3775191"/>
            <a:ext cx="5681404"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cxnSp>
        <p:nvCxnSpPr>
          <p:cNvPr id="29" name="直接连接符 28">
            <a:extLst>
              <a:ext uri="{FF2B5EF4-FFF2-40B4-BE49-F238E27FC236}">
                <a16:creationId xmlns:a16="http://schemas.microsoft.com/office/drawing/2014/main" id="{8C23ADF5-8651-4FF9-9341-D57063768471}"/>
              </a:ext>
            </a:extLst>
          </p:cNvPr>
          <p:cNvCxnSpPr>
            <a:cxnSpLocks/>
          </p:cNvCxnSpPr>
          <p:nvPr/>
        </p:nvCxnSpPr>
        <p:spPr>
          <a:xfrm>
            <a:off x="6341165" y="4634727"/>
            <a:ext cx="5681404"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427093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8"/>
          <p:cNvSpPr txBox="1"/>
          <p:nvPr/>
        </p:nvSpPr>
        <p:spPr>
          <a:xfrm>
            <a:off x="8473671" y="4750043"/>
            <a:ext cx="20939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Vector of expected volatilities for certain class j of collateral</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F321ED5-8BBF-4363-800D-46431EAFF70B}"/>
                  </a:ext>
                </a:extLst>
              </p:cNvPr>
              <p:cNvSpPr txBox="1"/>
              <p:nvPr/>
            </p:nvSpPr>
            <p:spPr>
              <a:xfrm>
                <a:off x="-218729" y="4351669"/>
                <a:ext cx="11959058" cy="4716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𝑅</m:t>
                          </m:r>
                        </m:e>
                        <m:sub>
                          <m:r>
                            <a:rPr lang="en-US" sz="2800" b="0" i="1" smtClean="0">
                              <a:latin typeface="Cambria Math" panose="02040503050406030204" pitchFamily="18" charset="0"/>
                            </a:rPr>
                            <m:t>𝑗</m:t>
                          </m:r>
                          <m:r>
                            <a:rPr lang="en-US" sz="2800" b="0" i="1" smtClean="0">
                              <a:latin typeface="Cambria Math" panose="02040503050406030204" pitchFamily="18" charset="0"/>
                            </a:rPr>
                            <m:t>,</m:t>
                          </m:r>
                          <m:r>
                            <a:rPr lang="en-US" sz="2800" i="1">
                              <a:latin typeface="Cambria Math" panose="02040503050406030204" pitchFamily="18" charset="0"/>
                            </a:rPr>
                            <m:t>𝑡</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b="0" i="0" smtClean="0">
                              <a:latin typeface="Cambria Math" panose="02040503050406030204" pitchFamily="18" charset="0"/>
                            </a:rPr>
                            <m:t>1</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0">
                              <a:latin typeface="Cambria Math" panose="02040503050406030204" pitchFamily="18" charset="0"/>
                            </a:rPr>
                            <m:t>1</m:t>
                          </m:r>
                        </m:sub>
                      </m:sSub>
                      <m:r>
                        <a:rPr lang="en-US" sz="2800" b="1" i="1" smtClean="0">
                          <a:latin typeface="Cambria Math" panose="02040503050406030204" pitchFamily="18" charset="0"/>
                          <a:ea typeface="Cambria Math" panose="02040503050406030204" pitchFamily="18" charset="0"/>
                        </a:rPr>
                        <m:t>∆</m:t>
                      </m:r>
                      <m:r>
                        <a:rPr lang="en-US" sz="2800" b="1" i="1">
                          <a:latin typeface="Cambria Math" panose="02040503050406030204" pitchFamily="18" charset="0"/>
                        </a:rPr>
                        <m:t>𝑨</m:t>
                      </m:r>
                      <m:sSub>
                        <m:sSubPr>
                          <m:ctrlPr>
                            <a:rPr lang="en-US" sz="2800" b="1" i="1">
                              <a:latin typeface="Cambria Math" panose="02040503050406030204" pitchFamily="18" charset="0"/>
                            </a:rPr>
                          </m:ctrlPr>
                        </m:sSubPr>
                        <m:e>
                          <m:r>
                            <a:rPr lang="en-US" sz="2800" b="1" i="1">
                              <a:latin typeface="Cambria Math" panose="02040503050406030204" pitchFamily="18" charset="0"/>
                            </a:rPr>
                            <m:t>𝑩</m:t>
                          </m:r>
                          <m:r>
                            <a:rPr lang="en-US" sz="2800" b="1" i="1" smtClean="0">
                              <a:latin typeface="Cambria Math" panose="02040503050406030204" pitchFamily="18" charset="0"/>
                            </a:rPr>
                            <m:t>𝑿</m:t>
                          </m:r>
                        </m:e>
                        <m:sub>
                          <m:r>
                            <a:rPr lang="en-US" sz="2800" b="1" i="1">
                              <a:latin typeface="Cambria Math" panose="02040503050406030204" pitchFamily="18" charset="0"/>
                            </a:rPr>
                            <m:t>𝒕</m:t>
                          </m:r>
                        </m:sub>
                      </m:sSub>
                      <m:r>
                        <a:rPr lang="en-US" altLang="zh-CN" sz="280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𝑏</m:t>
                          </m:r>
                        </m:e>
                        <m:sub>
                          <m:r>
                            <a:rPr lang="en-US" altLang="zh-CN" sz="2800" b="0" i="1" smtClean="0">
                              <a:latin typeface="Cambria Math" panose="02040503050406030204" pitchFamily="18" charset="0"/>
                            </a:rPr>
                            <m:t>2</m:t>
                          </m:r>
                        </m:sub>
                      </m:sSub>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rPr>
                        <m:t>𝑳𝑰𝑩</m:t>
                      </m:r>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rPr>
                        <m:t>𝑶𝑰</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𝑺</m:t>
                          </m:r>
                        </m:e>
                        <m:sub>
                          <m:r>
                            <a:rPr lang="en-US" altLang="zh-CN" sz="2800" b="1" i="1" smtClean="0">
                              <a:latin typeface="Cambria Math" panose="02040503050406030204" pitchFamily="18" charset="0"/>
                            </a:rPr>
                            <m:t>𝒕</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𝑏</m:t>
                          </m:r>
                        </m:e>
                        <m:sub>
                          <m:r>
                            <a:rPr lang="en-US" altLang="zh-CN" sz="2800" b="0" i="1" smtClean="0">
                              <a:latin typeface="Cambria Math" panose="02040503050406030204" pitchFamily="18" charset="0"/>
                            </a:rPr>
                            <m:t>3</m:t>
                          </m:r>
                        </m:sub>
                      </m:sSub>
                      <m:r>
                        <a:rPr lang="en-US" altLang="zh-CN" sz="2800" b="1" i="1" smtClean="0">
                          <a:latin typeface="Cambria Math" panose="02040503050406030204" pitchFamily="18" charset="0"/>
                          <a:ea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𝑿</m:t>
                          </m:r>
                        </m:e>
                        <m:sub>
                          <m:r>
                            <a:rPr lang="en-US" altLang="zh-CN" sz="2800" b="1" i="1" smtClean="0">
                              <a:latin typeface="Cambria Math" panose="02040503050406030204" pitchFamily="18" charset="0"/>
                            </a:rPr>
                            <m:t>𝒕</m:t>
                          </m:r>
                        </m:sub>
                      </m:sSub>
                      <m:r>
                        <a:rPr lang="en-US" altLang="zh-CN" sz="2800" b="1"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4</m:t>
                          </m:r>
                        </m:sub>
                      </m:sSub>
                      <m:r>
                        <a:rPr lang="en-US" sz="2800" b="1" i="1">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𝑽𝑶</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𝑳</m:t>
                          </m:r>
                        </m:e>
                        <m:sub>
                          <m:r>
                            <a:rPr lang="en-US" sz="2800" b="1" i="1" smtClean="0">
                              <a:latin typeface="Cambria Math" panose="02040503050406030204" pitchFamily="18" charset="0"/>
                            </a:rPr>
                            <m:t>𝒋</m:t>
                          </m:r>
                          <m:r>
                            <a:rPr lang="en-US" sz="2800" b="1" i="1" smtClean="0">
                              <a:latin typeface="Cambria Math" panose="02040503050406030204" pitchFamily="18" charset="0"/>
                            </a:rPr>
                            <m:t>,</m:t>
                          </m:r>
                          <m:r>
                            <a:rPr lang="en-US" sz="2800" b="1" i="1">
                              <a:latin typeface="Cambria Math" panose="02040503050406030204" pitchFamily="18" charset="0"/>
                            </a:rPr>
                            <m:t>𝒕</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𝑒</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sub>
                      </m:sSub>
                    </m:oMath>
                  </m:oMathPara>
                </a14:m>
                <a:endParaRPr lang="en-US" sz="3200" dirty="0"/>
              </a:p>
            </p:txBody>
          </p:sp>
        </mc:Choice>
        <mc:Fallback xmlns="">
          <p:sp>
            <p:nvSpPr>
              <p:cNvPr id="35" name="文本框 34">
                <a:extLst>
                  <a:ext uri="{FF2B5EF4-FFF2-40B4-BE49-F238E27FC236}">
                    <a16:creationId xmlns:a16="http://schemas.microsoft.com/office/drawing/2014/main" id="{EF321ED5-8BBF-4363-800D-46431EAFF70B}"/>
                  </a:ext>
                </a:extLst>
              </p:cNvPr>
              <p:cNvSpPr txBox="1">
                <a:spLocks noRot="1" noChangeAspect="1" noMove="1" noResize="1" noEditPoints="1" noAdjustHandles="1" noChangeArrowheads="1" noChangeShapeType="1" noTextEdit="1"/>
              </p:cNvSpPr>
              <p:nvPr/>
            </p:nvSpPr>
            <p:spPr>
              <a:xfrm>
                <a:off x="-218729" y="4351669"/>
                <a:ext cx="11959058" cy="471668"/>
              </a:xfrm>
              <a:prstGeom prst="rect">
                <a:avLst/>
              </a:prstGeom>
              <a:blipFill>
                <a:blip r:embed="rId2"/>
                <a:stretch>
                  <a:fillRect b="-1299"/>
                </a:stretch>
              </a:blipFill>
            </p:spPr>
            <p:txBody>
              <a:bodyPr/>
              <a:lstStyle/>
              <a:p>
                <a:r>
                  <a:rPr lang="en-US">
                    <a:noFill/>
                  </a:rPr>
                  <a:t> </a:t>
                </a:r>
              </a:p>
            </p:txBody>
          </p:sp>
        </mc:Fallback>
      </mc:AlternateContent>
      <p:sp>
        <p:nvSpPr>
          <p:cNvPr id="37" name="文本占位符 36">
            <a:extLst>
              <a:ext uri="{FF2B5EF4-FFF2-40B4-BE49-F238E27FC236}">
                <a16:creationId xmlns:a16="http://schemas.microsoft.com/office/drawing/2014/main" id="{6CECC857-C341-46EC-BC5E-6068635B5DAB}"/>
              </a:ext>
            </a:extLst>
          </p:cNvPr>
          <p:cNvSpPr>
            <a:spLocks noGrp="1"/>
          </p:cNvSpPr>
          <p:nvPr>
            <p:ph type="body" sz="quarter" idx="10"/>
          </p:nvPr>
        </p:nvSpPr>
        <p:spPr>
          <a:xfrm>
            <a:off x="146483" y="166980"/>
            <a:ext cx="2990256" cy="954849"/>
          </a:xfrm>
        </p:spPr>
        <p:txBody>
          <a:bodyPr/>
          <a:lstStyle/>
          <a:p>
            <a:pPr algn="l"/>
            <a:r>
              <a:rPr lang="en-US" dirty="0">
                <a:solidFill>
                  <a:schemeClr val="bg1"/>
                </a:solidFill>
              </a:rPr>
              <a:t>3.3 Repo Spreads</a:t>
            </a:r>
          </a:p>
        </p:txBody>
      </p:sp>
      <p:sp>
        <p:nvSpPr>
          <p:cNvPr id="38" name="文本框 8">
            <a:extLst>
              <a:ext uri="{FF2B5EF4-FFF2-40B4-BE49-F238E27FC236}">
                <a16:creationId xmlns:a16="http://schemas.microsoft.com/office/drawing/2014/main" id="{713829B1-9A8A-4EB2-B5B9-F8B5CA61E1C3}"/>
              </a:ext>
            </a:extLst>
          </p:cNvPr>
          <p:cNvSpPr txBox="1"/>
          <p:nvPr/>
        </p:nvSpPr>
        <p:spPr>
          <a:xfrm>
            <a:off x="264782" y="4750044"/>
            <a:ext cx="2406560" cy="624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Spread of repo rates for  some class j of collateral at time t</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9" name="文本框 8">
            <a:extLst>
              <a:ext uri="{FF2B5EF4-FFF2-40B4-BE49-F238E27FC236}">
                <a16:creationId xmlns:a16="http://schemas.microsoft.com/office/drawing/2014/main" id="{94C282FD-B4AD-4F5C-93B6-F5D0EE33F83C}"/>
              </a:ext>
            </a:extLst>
          </p:cNvPr>
          <p:cNvSpPr txBox="1"/>
          <p:nvPr/>
        </p:nvSpPr>
        <p:spPr>
          <a:xfrm>
            <a:off x="2671342" y="4757248"/>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observations of the ABX spread</a:t>
            </a:r>
            <a:endParaRPr lang="zh-CN" altLang="en-US" sz="1400" dirty="0">
              <a:latin typeface="Times New Roman" panose="02020603050405020304" pitchFamily="18" charset="0"/>
              <a:cs typeface="Times New Roman" panose="02020603050405020304" pitchFamily="18" charset="0"/>
            </a:endParaRPr>
          </a:p>
        </p:txBody>
      </p:sp>
      <p:sp>
        <p:nvSpPr>
          <p:cNvPr id="40" name="文本框 8">
            <a:extLst>
              <a:ext uri="{FF2B5EF4-FFF2-40B4-BE49-F238E27FC236}">
                <a16:creationId xmlns:a16="http://schemas.microsoft.com/office/drawing/2014/main" id="{9B11B6C4-031A-4394-B92D-DEB3AA7496B8}"/>
              </a:ext>
            </a:extLst>
          </p:cNvPr>
          <p:cNvSpPr txBox="1"/>
          <p:nvPr/>
        </p:nvSpPr>
        <p:spPr>
          <a:xfrm>
            <a:off x="4845563" y="4750044"/>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 of the LIB-OIS spread </a:t>
            </a:r>
            <a:endParaRPr lang="zh-CN" altLang="en-US" sz="1400" dirty="0">
              <a:latin typeface="Times New Roman" panose="02020603050405020304" pitchFamily="18" charset="0"/>
              <a:cs typeface="Times New Roman" panose="02020603050405020304" pitchFamily="18" charset="0"/>
            </a:endParaRPr>
          </a:p>
        </p:txBody>
      </p:sp>
      <p:sp>
        <p:nvSpPr>
          <p:cNvPr id="41" name="文本框 8">
            <a:extLst>
              <a:ext uri="{FF2B5EF4-FFF2-40B4-BE49-F238E27FC236}">
                <a16:creationId xmlns:a16="http://schemas.microsoft.com/office/drawing/2014/main" id="{4838F0A3-2398-4E6C-AE50-24696DDE564E}"/>
              </a:ext>
            </a:extLst>
          </p:cNvPr>
          <p:cNvSpPr txBox="1"/>
          <p:nvPr/>
        </p:nvSpPr>
        <p:spPr>
          <a:xfrm>
            <a:off x="6908376" y="4750485"/>
            <a:ext cx="1830474" cy="624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Vector of control variables</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7" name="文本框 8">
            <a:extLst>
              <a:ext uri="{FF2B5EF4-FFF2-40B4-BE49-F238E27FC236}">
                <a16:creationId xmlns:a16="http://schemas.microsoft.com/office/drawing/2014/main" id="{202B4803-1754-4316-926B-E1AAFC04C0DA}"/>
              </a:ext>
            </a:extLst>
          </p:cNvPr>
          <p:cNvSpPr txBox="1"/>
          <p:nvPr/>
        </p:nvSpPr>
        <p:spPr>
          <a:xfrm>
            <a:off x="11288659" y="4183509"/>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(3)</a:t>
            </a:r>
            <a:endParaRPr lang="zh-CN" altLang="en-US" sz="28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34A288E6-1A70-422E-B13F-08E88E33EAFD}"/>
                  </a:ext>
                </a:extLst>
              </p:cNvPr>
              <p:cNvSpPr txBox="1"/>
              <p:nvPr/>
            </p:nvSpPr>
            <p:spPr>
              <a:xfrm>
                <a:off x="273583" y="1655621"/>
                <a:ext cx="10444480" cy="5140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ea typeface="Cambria Math" panose="02040503050406030204" pitchFamily="18" charset="0"/>
                            </a:rPr>
                            <m:t>∆</m:t>
                          </m:r>
                          <m:r>
                            <a:rPr lang="en-US" sz="3200" i="1">
                              <a:latin typeface="Cambria Math" panose="02040503050406030204" pitchFamily="18" charset="0"/>
                            </a:rPr>
                            <m:t>𝑆</m:t>
                          </m:r>
                        </m:e>
                        <m:sub>
                          <m:r>
                            <a:rPr lang="en-US" sz="3200" i="1">
                              <a:latin typeface="Cambria Math" panose="02040503050406030204" pitchFamily="18" charset="0"/>
                            </a:rPr>
                            <m:t>𝑖</m:t>
                          </m:r>
                          <m:r>
                            <a:rPr lang="en-US" sz="3200" i="0">
                              <a:latin typeface="Cambria Math" panose="02040503050406030204" pitchFamily="18" charset="0"/>
                            </a:rPr>
                            <m:t>,</m:t>
                          </m:r>
                          <m:r>
                            <a:rPr lang="en-US" sz="3200" i="1">
                              <a:latin typeface="Cambria Math" panose="02040503050406030204" pitchFamily="18" charset="0"/>
                            </a:rPr>
                            <m:t>𝑡</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𝑎</m:t>
                          </m:r>
                        </m:e>
                        <m:sub>
                          <m:r>
                            <a:rPr lang="en-US" sz="3200" b="0" i="0" smtClean="0">
                              <a:latin typeface="Cambria Math" panose="02040503050406030204" pitchFamily="18" charset="0"/>
                            </a:rPr>
                            <m:t>1</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i="0">
                              <a:latin typeface="Cambria Math" panose="02040503050406030204" pitchFamily="18" charset="0"/>
                            </a:rPr>
                            <m:t>1</m:t>
                          </m:r>
                        </m:sub>
                      </m:sSub>
                      <m:r>
                        <a:rPr lang="en-US" sz="3200" b="1" i="1" smtClean="0">
                          <a:latin typeface="Cambria Math" panose="02040503050406030204" pitchFamily="18" charset="0"/>
                          <a:ea typeface="Cambria Math" panose="02040503050406030204" pitchFamily="18" charset="0"/>
                        </a:rPr>
                        <m:t>∆</m:t>
                      </m:r>
                      <m:r>
                        <a:rPr lang="en-US" sz="3200" b="1" i="1">
                          <a:latin typeface="Cambria Math" panose="02040503050406030204" pitchFamily="18" charset="0"/>
                        </a:rPr>
                        <m:t>𝑨</m:t>
                      </m:r>
                      <m:sSub>
                        <m:sSubPr>
                          <m:ctrlPr>
                            <a:rPr lang="en-US" sz="3200" b="1" i="1">
                              <a:latin typeface="Cambria Math" panose="02040503050406030204" pitchFamily="18" charset="0"/>
                            </a:rPr>
                          </m:ctrlPr>
                        </m:sSubPr>
                        <m:e>
                          <m:r>
                            <a:rPr lang="en-US" sz="3200" b="1" i="1">
                              <a:latin typeface="Cambria Math" panose="02040503050406030204" pitchFamily="18" charset="0"/>
                            </a:rPr>
                            <m:t>𝑩</m:t>
                          </m:r>
                          <m:r>
                            <a:rPr lang="en-US" sz="3200" b="1" i="1" smtClean="0">
                              <a:latin typeface="Cambria Math" panose="02040503050406030204" pitchFamily="18" charset="0"/>
                            </a:rPr>
                            <m:t>𝑿</m:t>
                          </m:r>
                        </m:e>
                        <m:sub>
                          <m:r>
                            <a:rPr lang="en-US" sz="3200" b="1" i="1">
                              <a:latin typeface="Cambria Math" panose="02040503050406030204" pitchFamily="18" charset="0"/>
                            </a:rPr>
                            <m:t>𝒕</m:t>
                          </m:r>
                        </m:sub>
                      </m:sSub>
                      <m:r>
                        <a:rPr lang="en-US" altLang="zh-CN" sz="320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2</m:t>
                          </m:r>
                        </m:sub>
                      </m:sSub>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𝑳𝑰𝑩</m:t>
                      </m:r>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𝑶𝑰</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𝑺</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3</m:t>
                          </m:r>
                        </m:sub>
                      </m:sSub>
                      <m:r>
                        <a:rPr lang="en-US" altLang="zh-CN" sz="3200" b="1" i="1" smtClean="0">
                          <a:latin typeface="Cambria Math" panose="02040503050406030204" pitchFamily="18" charset="0"/>
                          <a:ea typeface="Cambria Math" panose="02040503050406030204" pitchFamily="18" charset="0"/>
                        </a:rPr>
                        <m:t>∆</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𝑿</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𝑒</m:t>
                          </m:r>
                        </m:e>
                        <m:sub>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sub>
                      </m:sSub>
                    </m:oMath>
                  </m:oMathPara>
                </a14:m>
                <a:endParaRPr lang="en-US" sz="3200" dirty="0"/>
              </a:p>
            </p:txBody>
          </p:sp>
        </mc:Choice>
        <mc:Fallback xmlns="">
          <p:sp>
            <p:nvSpPr>
              <p:cNvPr id="42" name="文本框 41">
                <a:extLst>
                  <a:ext uri="{FF2B5EF4-FFF2-40B4-BE49-F238E27FC236}">
                    <a16:creationId xmlns:a16="http://schemas.microsoft.com/office/drawing/2014/main" id="{34A288E6-1A70-422E-B13F-08E88E33EAFD}"/>
                  </a:ext>
                </a:extLst>
              </p:cNvPr>
              <p:cNvSpPr txBox="1">
                <a:spLocks noRot="1" noChangeAspect="1" noMove="1" noResize="1" noEditPoints="1" noAdjustHandles="1" noChangeArrowheads="1" noChangeShapeType="1" noTextEdit="1"/>
              </p:cNvSpPr>
              <p:nvPr/>
            </p:nvSpPr>
            <p:spPr>
              <a:xfrm>
                <a:off x="273583" y="1655621"/>
                <a:ext cx="10444480" cy="514051"/>
              </a:xfrm>
              <a:prstGeom prst="rect">
                <a:avLst/>
              </a:prstGeom>
              <a:blipFill>
                <a:blip r:embed="rId3"/>
                <a:stretch>
                  <a:fillRect b="-1190"/>
                </a:stretch>
              </a:blipFill>
            </p:spPr>
            <p:txBody>
              <a:bodyPr/>
              <a:lstStyle/>
              <a:p>
                <a:r>
                  <a:rPr lang="en-US">
                    <a:noFill/>
                  </a:rPr>
                  <a:t> </a:t>
                </a:r>
              </a:p>
            </p:txBody>
          </p:sp>
        </mc:Fallback>
      </mc:AlternateContent>
      <p:sp>
        <p:nvSpPr>
          <p:cNvPr id="44" name="文本框 8">
            <a:extLst>
              <a:ext uri="{FF2B5EF4-FFF2-40B4-BE49-F238E27FC236}">
                <a16:creationId xmlns:a16="http://schemas.microsoft.com/office/drawing/2014/main" id="{149EBCCD-E117-4AC7-AD36-6C08DD1708A3}"/>
              </a:ext>
            </a:extLst>
          </p:cNvPr>
          <p:cNvSpPr txBox="1"/>
          <p:nvPr/>
        </p:nvSpPr>
        <p:spPr>
          <a:xfrm>
            <a:off x="10770706" y="1573098"/>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(2)</a:t>
            </a:r>
            <a:endParaRPr lang="zh-CN" altLang="en-US" sz="2800" b="1" dirty="0">
              <a:latin typeface="Times New Roman" panose="02020603050405020304" pitchFamily="18" charset="0"/>
              <a:cs typeface="Times New Roman" panose="02020603050405020304" pitchFamily="18" charset="0"/>
            </a:endParaRPr>
          </a:p>
        </p:txBody>
      </p:sp>
      <p:cxnSp>
        <p:nvCxnSpPr>
          <p:cNvPr id="45" name="直接箭头连接符 44">
            <a:extLst>
              <a:ext uri="{FF2B5EF4-FFF2-40B4-BE49-F238E27FC236}">
                <a16:creationId xmlns:a16="http://schemas.microsoft.com/office/drawing/2014/main" id="{62559E4C-CEEC-4BDD-B318-405458C9E036}"/>
              </a:ext>
            </a:extLst>
          </p:cNvPr>
          <p:cNvCxnSpPr>
            <a:cxnSpLocks/>
          </p:cNvCxnSpPr>
          <p:nvPr/>
        </p:nvCxnSpPr>
        <p:spPr>
          <a:xfrm>
            <a:off x="9408160" y="2301444"/>
            <a:ext cx="0" cy="1882065"/>
          </a:xfrm>
          <a:prstGeom prst="straightConnector1">
            <a:avLst/>
          </a:prstGeom>
          <a:ln w="57150">
            <a:tailEnd type="triangle"/>
          </a:ln>
          <a:effectLst>
            <a:outerShdw blurRad="50800" dist="38100" dir="13500000" algn="b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6" name="矩形 45">
            <a:extLst>
              <a:ext uri="{FF2B5EF4-FFF2-40B4-BE49-F238E27FC236}">
                <a16:creationId xmlns:a16="http://schemas.microsoft.com/office/drawing/2014/main" id="{2E51682C-A059-474E-944D-B8B52F83612C}"/>
              </a:ext>
            </a:extLst>
          </p:cNvPr>
          <p:cNvSpPr/>
          <p:nvPr/>
        </p:nvSpPr>
        <p:spPr>
          <a:xfrm>
            <a:off x="5841565" y="2833887"/>
            <a:ext cx="3769795" cy="853567"/>
          </a:xfrm>
          <a:prstGeom prst="rect">
            <a:avLst/>
          </a:prstGeom>
        </p:spPr>
        <p:txBody>
          <a:bodyPr wrap="square">
            <a:spAutoFit/>
          </a:bodyPr>
          <a:lstStyle/>
          <a:p>
            <a:pPr lvl="0">
              <a:lnSpc>
                <a:spcPct val="130000"/>
              </a:lnSpc>
            </a:pPr>
            <a:r>
              <a:rPr lang="en-US" altLang="zh-CN" sz="2000" b="1" dirty="0">
                <a:solidFill>
                  <a:schemeClr val="accent3">
                    <a:lumMod val="75000"/>
                  </a:schemeClr>
                </a:solidFill>
              </a:rPr>
              <a:t>Add volatility of collateral price in the equation</a:t>
            </a:r>
          </a:p>
        </p:txBody>
      </p:sp>
    </p:spTree>
    <p:extLst>
      <p:ext uri="{BB962C8B-B14F-4D97-AF65-F5344CB8AC3E}">
        <p14:creationId xmlns:p14="http://schemas.microsoft.com/office/powerpoint/2010/main" val="278139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38" grpId="0"/>
      <p:bldP spid="39" grpId="0"/>
      <p:bldP spid="40" grpId="0"/>
      <p:bldP spid="41" grpId="0"/>
      <p:bldP spid="47"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9736111" cy="721395"/>
          </a:xfrm>
        </p:spPr>
        <p:txBody>
          <a:bodyPr/>
          <a:lstStyle/>
          <a:p>
            <a:r>
              <a:rPr kumimoji="1" lang="en-US" altLang="zh-CN" dirty="0"/>
              <a:t>3.3 Repo Spreads</a:t>
            </a:r>
            <a:endParaRPr kumimoji="1" lang="zh-CN" altLang="en-US" dirty="0"/>
          </a:p>
        </p:txBody>
      </p:sp>
      <p:pic>
        <p:nvPicPr>
          <p:cNvPr id="4" name="图片 3" descr="图片包含 文字&#10;&#10;已生成高可信度的说明">
            <a:extLst>
              <a:ext uri="{FF2B5EF4-FFF2-40B4-BE49-F238E27FC236}">
                <a16:creationId xmlns:a16="http://schemas.microsoft.com/office/drawing/2014/main" id="{A0C7109D-8BC0-432F-97EE-877BA8627634}"/>
              </a:ext>
            </a:extLst>
          </p:cNvPr>
          <p:cNvPicPr>
            <a:picLocks noChangeAspect="1"/>
          </p:cNvPicPr>
          <p:nvPr/>
        </p:nvPicPr>
        <p:blipFill>
          <a:blip r:embed="rId2"/>
          <a:stretch>
            <a:fillRect/>
          </a:stretch>
        </p:blipFill>
        <p:spPr>
          <a:xfrm>
            <a:off x="6096001" y="1175670"/>
            <a:ext cx="6096000" cy="5462884"/>
          </a:xfrm>
          <a:prstGeom prst="rect">
            <a:avLst/>
          </a:prstGeom>
        </p:spPr>
      </p:pic>
      <p:cxnSp>
        <p:nvCxnSpPr>
          <p:cNvPr id="21" name="直接连接符 20">
            <a:extLst>
              <a:ext uri="{FF2B5EF4-FFF2-40B4-BE49-F238E27FC236}">
                <a16:creationId xmlns:a16="http://schemas.microsoft.com/office/drawing/2014/main" id="{08BB9F07-01F6-45AD-A084-F92353AF5C86}"/>
              </a:ext>
            </a:extLst>
          </p:cNvPr>
          <p:cNvCxnSpPr>
            <a:cxnSpLocks/>
          </p:cNvCxnSpPr>
          <p:nvPr/>
        </p:nvCxnSpPr>
        <p:spPr>
          <a:xfrm>
            <a:off x="6150865" y="6155954"/>
            <a:ext cx="5919215"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6" name="矩形 5">
            <a:extLst>
              <a:ext uri="{FF2B5EF4-FFF2-40B4-BE49-F238E27FC236}">
                <a16:creationId xmlns:a16="http://schemas.microsoft.com/office/drawing/2014/main" id="{F3320071-3833-4C69-B5FE-7774BE8B172F}"/>
              </a:ext>
            </a:extLst>
          </p:cNvPr>
          <p:cNvSpPr/>
          <p:nvPr/>
        </p:nvSpPr>
        <p:spPr>
          <a:xfrm>
            <a:off x="550175" y="3127710"/>
            <a:ext cx="5063547"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These tests show that the </a:t>
            </a:r>
            <a:r>
              <a:rPr lang="en-US" b="1" dirty="0">
                <a:latin typeface="Times New Roman" panose="02020603050405020304" pitchFamily="18" charset="0"/>
                <a:cs typeface="Times New Roman" panose="02020603050405020304" pitchFamily="18" charset="0"/>
              </a:rPr>
              <a:t>changes in repo spreads are significantly related to the change in LIB-OIS for all five categories</a:t>
            </a:r>
            <a:r>
              <a:rPr lang="en-US" dirty="0">
                <a:latin typeface="Times New Roman" panose="02020603050405020304" pitchFamily="18" charset="0"/>
                <a:cs typeface="Times New Roman" panose="02020603050405020304" pitchFamily="18" charset="0"/>
              </a:rPr>
              <a:t>, with almost all of the effect coming in the contemporaneous period.</a:t>
            </a:r>
          </a:p>
        </p:txBody>
      </p:sp>
      <p:sp>
        <p:nvSpPr>
          <p:cNvPr id="7" name="矩形 6">
            <a:extLst>
              <a:ext uri="{FF2B5EF4-FFF2-40B4-BE49-F238E27FC236}">
                <a16:creationId xmlns:a16="http://schemas.microsoft.com/office/drawing/2014/main" id="{DB017B8C-ACDA-4BB5-937D-31CD89FBC653}"/>
              </a:ext>
            </a:extLst>
          </p:cNvPr>
          <p:cNvSpPr/>
          <p:nvPr/>
        </p:nvSpPr>
        <p:spPr>
          <a:xfrm>
            <a:off x="550175" y="4512281"/>
            <a:ext cx="5166638" cy="1754326"/>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Changes in repo spreads are </a:t>
            </a:r>
            <a:r>
              <a:rPr lang="en-US" b="1" dirty="0">
                <a:solidFill>
                  <a:schemeClr val="accent3">
                    <a:lumMod val="75000"/>
                  </a:schemeClr>
                </a:solidFill>
                <a:latin typeface="Times New Roman" panose="02020603050405020304" pitchFamily="18" charset="0"/>
                <a:cs typeface="Times New Roman" panose="02020603050405020304" pitchFamily="18" charset="0"/>
              </a:rPr>
              <a:t>not</a:t>
            </a:r>
            <a:r>
              <a:rPr lang="en-US" b="1" dirty="0">
                <a:latin typeface="Times New Roman" panose="02020603050405020304" pitchFamily="18" charset="0"/>
                <a:cs typeface="Times New Roman" panose="02020603050405020304" pitchFamily="18" charset="0"/>
              </a:rPr>
              <a:t> significantly related to changes in the ABX or VOL or to any of the other control variables. </a:t>
            </a:r>
            <a:r>
              <a:rPr lang="en-US" dirty="0">
                <a:latin typeface="Times New Roman" panose="02020603050405020304" pitchFamily="18" charset="0"/>
                <a:cs typeface="Times New Roman" panose="02020603050405020304" pitchFamily="18" charset="0"/>
              </a:rPr>
              <a:t>Thus, just as we found for credit spreads in our earlier analysis, the state variable for bank-counterparty risk is the only significant correlate with repo spreads.</a:t>
            </a:r>
          </a:p>
        </p:txBody>
      </p:sp>
      <p:sp>
        <p:nvSpPr>
          <p:cNvPr id="8" name="矩形 7">
            <a:extLst>
              <a:ext uri="{FF2B5EF4-FFF2-40B4-BE49-F238E27FC236}">
                <a16:creationId xmlns:a16="http://schemas.microsoft.com/office/drawing/2014/main" id="{B93A5575-F130-4507-BAD1-69CC01C3C016}"/>
              </a:ext>
            </a:extLst>
          </p:cNvPr>
          <p:cNvSpPr/>
          <p:nvPr/>
        </p:nvSpPr>
        <p:spPr>
          <a:xfrm>
            <a:off x="550175" y="1336098"/>
            <a:ext cx="5063548"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null hypothesis </a:t>
            </a:r>
            <a:r>
              <a:rPr lang="en-US" dirty="0">
                <a:latin typeface="Times New Roman" panose="02020603050405020304" pitchFamily="18" charset="0"/>
                <a:cs typeface="Times New Roman" panose="02020603050405020304" pitchFamily="18" charset="0"/>
              </a:rPr>
              <a:t>of the LIB-OIS F-test is that the sum of all coefficients of </a:t>
            </a:r>
            <a:r>
              <a:rPr lang="zh-CN" altLang="en-U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LIB-OIS and its lags is zero (</a:t>
            </a:r>
            <a:r>
              <a:rPr lang="en-US" b="1" dirty="0">
                <a:latin typeface="Times New Roman" panose="02020603050405020304" pitchFamily="18" charset="0"/>
                <a:cs typeface="Times New Roman" panose="02020603050405020304" pitchFamily="18" charset="0"/>
              </a:rPr>
              <a:t>jointly zero</a:t>
            </a:r>
            <a:r>
              <a:rPr lang="en-US" dirty="0">
                <a:latin typeface="Times New Roman" panose="02020603050405020304" pitchFamily="18" charset="0"/>
                <a:cs typeface="Times New Roman" panose="02020603050405020304" pitchFamily="18" charset="0"/>
              </a:rPr>
              <a:t>), and similar for ABX F-test and VOL F-test.</a:t>
            </a:r>
          </a:p>
        </p:txBody>
      </p:sp>
    </p:spTree>
    <p:extLst>
      <p:ext uri="{BB962C8B-B14F-4D97-AF65-F5344CB8AC3E}">
        <p14:creationId xmlns:p14="http://schemas.microsoft.com/office/powerpoint/2010/main" val="231248164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8"/>
          <p:cNvSpPr txBox="1"/>
          <p:nvPr/>
        </p:nvSpPr>
        <p:spPr>
          <a:xfrm>
            <a:off x="8473671" y="4750043"/>
            <a:ext cx="20939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Vector of expected volatilities for certain class j of collateral</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EF321ED5-8BBF-4363-800D-46431EAFF70B}"/>
                  </a:ext>
                </a:extLst>
              </p:cNvPr>
              <p:cNvSpPr txBox="1"/>
              <p:nvPr/>
            </p:nvSpPr>
            <p:spPr>
              <a:xfrm>
                <a:off x="-218729" y="4351669"/>
                <a:ext cx="11959058" cy="4716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𝐻</m:t>
                          </m:r>
                        </m:e>
                        <m:sub>
                          <m:r>
                            <a:rPr lang="en-US" sz="2800" b="0" i="1" smtClean="0">
                              <a:latin typeface="Cambria Math" panose="02040503050406030204" pitchFamily="18" charset="0"/>
                            </a:rPr>
                            <m:t>𝑗</m:t>
                          </m:r>
                          <m:r>
                            <a:rPr lang="en-US" sz="2800" b="0" i="1" smtClean="0">
                              <a:latin typeface="Cambria Math" panose="02040503050406030204" pitchFamily="18" charset="0"/>
                            </a:rPr>
                            <m:t>,</m:t>
                          </m:r>
                          <m:r>
                            <a:rPr lang="en-US" sz="2800" i="1">
                              <a:latin typeface="Cambria Math" panose="02040503050406030204" pitchFamily="18" charset="0"/>
                            </a:rPr>
                            <m:t>𝑡</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b="0" i="0" smtClean="0">
                              <a:latin typeface="Cambria Math" panose="02040503050406030204" pitchFamily="18" charset="0"/>
                            </a:rPr>
                            <m:t>1</m:t>
                          </m:r>
                        </m:sub>
                      </m:sSub>
                      <m:r>
                        <a:rPr lang="en-US" sz="2800" i="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i="0">
                              <a:latin typeface="Cambria Math" panose="02040503050406030204" pitchFamily="18" charset="0"/>
                            </a:rPr>
                            <m:t>1</m:t>
                          </m:r>
                        </m:sub>
                      </m:sSub>
                      <m:r>
                        <a:rPr lang="en-US" sz="2800" b="1" i="1" smtClean="0">
                          <a:latin typeface="Cambria Math" panose="02040503050406030204" pitchFamily="18" charset="0"/>
                          <a:ea typeface="Cambria Math" panose="02040503050406030204" pitchFamily="18" charset="0"/>
                        </a:rPr>
                        <m:t>∆</m:t>
                      </m:r>
                      <m:r>
                        <a:rPr lang="en-US" sz="2800" b="1" i="1">
                          <a:latin typeface="Cambria Math" panose="02040503050406030204" pitchFamily="18" charset="0"/>
                        </a:rPr>
                        <m:t>𝑨</m:t>
                      </m:r>
                      <m:sSub>
                        <m:sSubPr>
                          <m:ctrlPr>
                            <a:rPr lang="en-US" sz="2800" b="1" i="1">
                              <a:latin typeface="Cambria Math" panose="02040503050406030204" pitchFamily="18" charset="0"/>
                            </a:rPr>
                          </m:ctrlPr>
                        </m:sSubPr>
                        <m:e>
                          <m:r>
                            <a:rPr lang="en-US" sz="2800" b="1" i="1">
                              <a:latin typeface="Cambria Math" panose="02040503050406030204" pitchFamily="18" charset="0"/>
                            </a:rPr>
                            <m:t>𝑩</m:t>
                          </m:r>
                          <m:r>
                            <a:rPr lang="en-US" sz="2800" b="1" i="1" smtClean="0">
                              <a:latin typeface="Cambria Math" panose="02040503050406030204" pitchFamily="18" charset="0"/>
                            </a:rPr>
                            <m:t>𝑿</m:t>
                          </m:r>
                        </m:e>
                        <m:sub>
                          <m:r>
                            <a:rPr lang="en-US" sz="2800" b="1" i="1">
                              <a:latin typeface="Cambria Math" panose="02040503050406030204" pitchFamily="18" charset="0"/>
                            </a:rPr>
                            <m:t>𝒕</m:t>
                          </m:r>
                        </m:sub>
                      </m:sSub>
                      <m:r>
                        <a:rPr lang="en-US" altLang="zh-CN" sz="280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𝑏</m:t>
                          </m:r>
                        </m:e>
                        <m:sub>
                          <m:r>
                            <a:rPr lang="en-US" altLang="zh-CN" sz="2800" b="0" i="1" smtClean="0">
                              <a:latin typeface="Cambria Math" panose="02040503050406030204" pitchFamily="18" charset="0"/>
                            </a:rPr>
                            <m:t>2</m:t>
                          </m:r>
                        </m:sub>
                      </m:sSub>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rPr>
                        <m:t>𝑳𝑰𝑩</m:t>
                      </m:r>
                      <m:r>
                        <a:rPr lang="en-US" altLang="zh-CN" sz="2800" b="1"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rPr>
                        <m:t>𝑶𝑰</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𝑺</m:t>
                          </m:r>
                        </m:e>
                        <m:sub>
                          <m:r>
                            <a:rPr lang="en-US" altLang="zh-CN" sz="2800" b="1" i="1" smtClean="0">
                              <a:latin typeface="Cambria Math" panose="02040503050406030204" pitchFamily="18" charset="0"/>
                            </a:rPr>
                            <m:t>𝒕</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𝑏</m:t>
                          </m:r>
                        </m:e>
                        <m:sub>
                          <m:r>
                            <a:rPr lang="en-US" altLang="zh-CN" sz="2800" b="0" i="1" smtClean="0">
                              <a:latin typeface="Cambria Math" panose="02040503050406030204" pitchFamily="18" charset="0"/>
                            </a:rPr>
                            <m:t>3</m:t>
                          </m:r>
                        </m:sub>
                      </m:sSub>
                      <m:r>
                        <a:rPr lang="en-US" altLang="zh-CN" sz="2800" b="1" i="1" smtClean="0">
                          <a:latin typeface="Cambria Math" panose="02040503050406030204" pitchFamily="18" charset="0"/>
                          <a:ea typeface="Cambria Math" panose="02040503050406030204" pitchFamily="18" charset="0"/>
                        </a:rPr>
                        <m:t>∆</m:t>
                      </m:r>
                      <m:sSub>
                        <m:sSubPr>
                          <m:ctrlPr>
                            <a:rPr lang="en-US" altLang="zh-CN" sz="2800" b="1" i="1" smtClean="0">
                              <a:latin typeface="Cambria Math" panose="02040503050406030204" pitchFamily="18" charset="0"/>
                            </a:rPr>
                          </m:ctrlPr>
                        </m:sSubPr>
                        <m:e>
                          <m:r>
                            <a:rPr lang="en-US" altLang="zh-CN" sz="2800" b="1" i="1" smtClean="0">
                              <a:latin typeface="Cambria Math" panose="02040503050406030204" pitchFamily="18" charset="0"/>
                            </a:rPr>
                            <m:t>𝑿</m:t>
                          </m:r>
                        </m:e>
                        <m:sub>
                          <m:r>
                            <a:rPr lang="en-US" altLang="zh-CN" sz="2800" b="1" i="1" smtClean="0">
                              <a:latin typeface="Cambria Math" panose="02040503050406030204" pitchFamily="18" charset="0"/>
                            </a:rPr>
                            <m:t>𝒕</m:t>
                          </m:r>
                        </m:sub>
                      </m:sSub>
                      <m:r>
                        <a:rPr lang="en-US" altLang="zh-CN" sz="2800" b="1"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𝑏</m:t>
                          </m:r>
                        </m:e>
                        <m:sub>
                          <m:r>
                            <a:rPr lang="en-US" sz="2800" b="0" i="1" smtClean="0">
                              <a:latin typeface="Cambria Math" panose="02040503050406030204" pitchFamily="18" charset="0"/>
                            </a:rPr>
                            <m:t>4</m:t>
                          </m:r>
                        </m:sub>
                      </m:sSub>
                      <m:r>
                        <a:rPr lang="en-US" sz="2800" b="1" i="1">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𝑽𝑶</m:t>
                      </m:r>
                      <m:sSub>
                        <m:sSubPr>
                          <m:ctrlPr>
                            <a:rPr lang="en-US" sz="2800" b="1" i="1" smtClean="0">
                              <a:latin typeface="Cambria Math" panose="02040503050406030204" pitchFamily="18" charset="0"/>
                            </a:rPr>
                          </m:ctrlPr>
                        </m:sSubPr>
                        <m:e>
                          <m:r>
                            <a:rPr lang="en-US" sz="2800" b="1" i="1" smtClean="0">
                              <a:latin typeface="Cambria Math" panose="02040503050406030204" pitchFamily="18" charset="0"/>
                            </a:rPr>
                            <m:t>𝑳</m:t>
                          </m:r>
                        </m:e>
                        <m:sub>
                          <m:r>
                            <a:rPr lang="en-US" sz="2800" b="1" i="1" smtClean="0">
                              <a:latin typeface="Cambria Math" panose="02040503050406030204" pitchFamily="18" charset="0"/>
                            </a:rPr>
                            <m:t>𝒋</m:t>
                          </m:r>
                          <m:r>
                            <a:rPr lang="en-US" sz="2800" b="1" i="1" smtClean="0">
                              <a:latin typeface="Cambria Math" panose="02040503050406030204" pitchFamily="18" charset="0"/>
                            </a:rPr>
                            <m:t>,</m:t>
                          </m:r>
                          <m:r>
                            <a:rPr lang="en-US" sz="2800" b="1" i="1">
                              <a:latin typeface="Cambria Math" panose="02040503050406030204" pitchFamily="18" charset="0"/>
                            </a:rPr>
                            <m:t>𝒕</m:t>
                          </m:r>
                        </m:sub>
                      </m:sSub>
                      <m:r>
                        <a:rPr lang="en-US" altLang="zh-CN" sz="2800" b="0" i="1" smtClean="0">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𝑒</m:t>
                          </m:r>
                        </m:e>
                        <m:sub>
                          <m:r>
                            <a:rPr lang="en-US" altLang="zh-CN" sz="2800" b="0" i="1" smtClean="0">
                              <a:latin typeface="Cambria Math" panose="02040503050406030204" pitchFamily="18" charset="0"/>
                            </a:rPr>
                            <m:t>𝑖</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𝑡</m:t>
                          </m:r>
                        </m:sub>
                      </m:sSub>
                    </m:oMath>
                  </m:oMathPara>
                </a14:m>
                <a:endParaRPr lang="en-US" sz="3200" dirty="0"/>
              </a:p>
            </p:txBody>
          </p:sp>
        </mc:Choice>
        <mc:Fallback xmlns="">
          <p:sp>
            <p:nvSpPr>
              <p:cNvPr id="35" name="文本框 34">
                <a:extLst>
                  <a:ext uri="{FF2B5EF4-FFF2-40B4-BE49-F238E27FC236}">
                    <a16:creationId xmlns:a16="http://schemas.microsoft.com/office/drawing/2014/main" id="{EF321ED5-8BBF-4363-800D-46431EAFF70B}"/>
                  </a:ext>
                </a:extLst>
              </p:cNvPr>
              <p:cNvSpPr txBox="1">
                <a:spLocks noRot="1" noChangeAspect="1" noMove="1" noResize="1" noEditPoints="1" noAdjustHandles="1" noChangeArrowheads="1" noChangeShapeType="1" noTextEdit="1"/>
              </p:cNvSpPr>
              <p:nvPr/>
            </p:nvSpPr>
            <p:spPr>
              <a:xfrm>
                <a:off x="-218729" y="4351669"/>
                <a:ext cx="11959058" cy="471668"/>
              </a:xfrm>
              <a:prstGeom prst="rect">
                <a:avLst/>
              </a:prstGeom>
              <a:blipFill>
                <a:blip r:embed="rId2"/>
                <a:stretch>
                  <a:fillRect b="-1299"/>
                </a:stretch>
              </a:blipFill>
            </p:spPr>
            <p:txBody>
              <a:bodyPr/>
              <a:lstStyle/>
              <a:p>
                <a:r>
                  <a:rPr lang="en-US">
                    <a:noFill/>
                  </a:rPr>
                  <a:t> </a:t>
                </a:r>
              </a:p>
            </p:txBody>
          </p:sp>
        </mc:Fallback>
      </mc:AlternateContent>
      <p:sp>
        <p:nvSpPr>
          <p:cNvPr id="37" name="文本占位符 36">
            <a:extLst>
              <a:ext uri="{FF2B5EF4-FFF2-40B4-BE49-F238E27FC236}">
                <a16:creationId xmlns:a16="http://schemas.microsoft.com/office/drawing/2014/main" id="{6CECC857-C341-46EC-BC5E-6068635B5DAB}"/>
              </a:ext>
            </a:extLst>
          </p:cNvPr>
          <p:cNvSpPr>
            <a:spLocks noGrp="1"/>
          </p:cNvSpPr>
          <p:nvPr>
            <p:ph type="body" sz="quarter" idx="10"/>
          </p:nvPr>
        </p:nvSpPr>
        <p:spPr>
          <a:xfrm>
            <a:off x="146483" y="166980"/>
            <a:ext cx="2990256" cy="954849"/>
          </a:xfrm>
        </p:spPr>
        <p:txBody>
          <a:bodyPr/>
          <a:lstStyle/>
          <a:p>
            <a:pPr algn="l"/>
            <a:r>
              <a:rPr lang="en-US" dirty="0">
                <a:solidFill>
                  <a:schemeClr val="bg1"/>
                </a:solidFill>
              </a:rPr>
              <a:t>3.4 Repo Haircuts</a:t>
            </a:r>
          </a:p>
        </p:txBody>
      </p:sp>
      <p:sp>
        <p:nvSpPr>
          <p:cNvPr id="38" name="文本框 8">
            <a:extLst>
              <a:ext uri="{FF2B5EF4-FFF2-40B4-BE49-F238E27FC236}">
                <a16:creationId xmlns:a16="http://schemas.microsoft.com/office/drawing/2014/main" id="{713829B1-9A8A-4EB2-B5B9-F8B5CA61E1C3}"/>
              </a:ext>
            </a:extLst>
          </p:cNvPr>
          <p:cNvSpPr txBox="1"/>
          <p:nvPr/>
        </p:nvSpPr>
        <p:spPr>
          <a:xfrm>
            <a:off x="264782" y="4750044"/>
            <a:ext cx="2406560" cy="624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Spread of haircuts for  some class j of collateral at time t</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9" name="文本框 8">
            <a:extLst>
              <a:ext uri="{FF2B5EF4-FFF2-40B4-BE49-F238E27FC236}">
                <a16:creationId xmlns:a16="http://schemas.microsoft.com/office/drawing/2014/main" id="{94C282FD-B4AD-4F5C-93B6-F5D0EE33F83C}"/>
              </a:ext>
            </a:extLst>
          </p:cNvPr>
          <p:cNvSpPr txBox="1"/>
          <p:nvPr/>
        </p:nvSpPr>
        <p:spPr>
          <a:xfrm>
            <a:off x="2671342" y="4757248"/>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observations of the ABX spread</a:t>
            </a:r>
            <a:endParaRPr lang="zh-CN" altLang="en-US" sz="1400" dirty="0">
              <a:latin typeface="Times New Roman" panose="02020603050405020304" pitchFamily="18" charset="0"/>
              <a:cs typeface="Times New Roman" panose="02020603050405020304" pitchFamily="18" charset="0"/>
            </a:endParaRPr>
          </a:p>
        </p:txBody>
      </p:sp>
      <p:sp>
        <p:nvSpPr>
          <p:cNvPr id="40" name="文本框 8">
            <a:extLst>
              <a:ext uri="{FF2B5EF4-FFF2-40B4-BE49-F238E27FC236}">
                <a16:creationId xmlns:a16="http://schemas.microsoft.com/office/drawing/2014/main" id="{9B11B6C4-031A-4394-B92D-DEB3AA7496B8}"/>
              </a:ext>
            </a:extLst>
          </p:cNvPr>
          <p:cNvSpPr txBox="1"/>
          <p:nvPr/>
        </p:nvSpPr>
        <p:spPr>
          <a:xfrm>
            <a:off x="4845563" y="4750044"/>
            <a:ext cx="1830474" cy="90467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latin typeface="Times New Roman" panose="02020603050405020304" pitchFamily="18" charset="0"/>
                <a:cs typeface="Times New Roman" panose="02020603050405020304" pitchFamily="18" charset="0"/>
              </a:rPr>
              <a:t>Vector of the last four observation of the LIB-OIS spread </a:t>
            </a:r>
            <a:endParaRPr lang="zh-CN" altLang="en-US" sz="1400" dirty="0">
              <a:latin typeface="Times New Roman" panose="02020603050405020304" pitchFamily="18" charset="0"/>
              <a:cs typeface="Times New Roman" panose="02020603050405020304" pitchFamily="18" charset="0"/>
            </a:endParaRPr>
          </a:p>
        </p:txBody>
      </p:sp>
      <p:sp>
        <p:nvSpPr>
          <p:cNvPr id="41" name="文本框 8">
            <a:extLst>
              <a:ext uri="{FF2B5EF4-FFF2-40B4-BE49-F238E27FC236}">
                <a16:creationId xmlns:a16="http://schemas.microsoft.com/office/drawing/2014/main" id="{4838F0A3-2398-4E6C-AE50-24696DDE564E}"/>
              </a:ext>
            </a:extLst>
          </p:cNvPr>
          <p:cNvSpPr txBox="1"/>
          <p:nvPr/>
        </p:nvSpPr>
        <p:spPr>
          <a:xfrm>
            <a:off x="6908376" y="4750485"/>
            <a:ext cx="1830474" cy="624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Vector of control variables</a:t>
            </a:r>
            <a:endParaRPr lang="zh-CN" alt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7" name="文本框 8">
            <a:extLst>
              <a:ext uri="{FF2B5EF4-FFF2-40B4-BE49-F238E27FC236}">
                <a16:creationId xmlns:a16="http://schemas.microsoft.com/office/drawing/2014/main" id="{202B4803-1754-4316-926B-E1AAFC04C0DA}"/>
              </a:ext>
            </a:extLst>
          </p:cNvPr>
          <p:cNvSpPr txBox="1"/>
          <p:nvPr/>
        </p:nvSpPr>
        <p:spPr>
          <a:xfrm>
            <a:off x="11288659" y="4183509"/>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(4)</a:t>
            </a:r>
            <a:endParaRPr lang="zh-CN" altLang="en-US" sz="28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34A288E6-1A70-422E-B13F-08E88E33EAFD}"/>
                  </a:ext>
                </a:extLst>
              </p:cNvPr>
              <p:cNvSpPr txBox="1"/>
              <p:nvPr/>
            </p:nvSpPr>
            <p:spPr>
              <a:xfrm>
                <a:off x="273583" y="1655621"/>
                <a:ext cx="10444480" cy="5140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smtClean="0">
                              <a:latin typeface="Cambria Math" panose="02040503050406030204" pitchFamily="18" charset="0"/>
                              <a:ea typeface="Cambria Math" panose="02040503050406030204" pitchFamily="18" charset="0"/>
                            </a:rPr>
                            <m:t>∆</m:t>
                          </m:r>
                          <m:r>
                            <a:rPr lang="en-US" sz="3200" i="1" smtClean="0">
                              <a:latin typeface="Cambria Math" panose="02040503050406030204" pitchFamily="18" charset="0"/>
                            </a:rPr>
                            <m:t>𝑆</m:t>
                          </m:r>
                        </m:e>
                        <m:sub>
                          <m:r>
                            <a:rPr lang="en-US" sz="3200" i="1">
                              <a:latin typeface="Cambria Math" panose="02040503050406030204" pitchFamily="18" charset="0"/>
                            </a:rPr>
                            <m:t>𝑖</m:t>
                          </m:r>
                          <m:r>
                            <a:rPr lang="en-US" sz="3200" i="0">
                              <a:latin typeface="Cambria Math" panose="02040503050406030204" pitchFamily="18" charset="0"/>
                            </a:rPr>
                            <m:t>,</m:t>
                          </m:r>
                          <m:r>
                            <a:rPr lang="en-US" sz="3200" i="1">
                              <a:latin typeface="Cambria Math" panose="02040503050406030204" pitchFamily="18" charset="0"/>
                            </a:rPr>
                            <m:t>𝑡</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𝑎</m:t>
                          </m:r>
                        </m:e>
                        <m:sub>
                          <m:r>
                            <a:rPr lang="en-US" sz="3200" b="0" i="0" smtClean="0">
                              <a:latin typeface="Cambria Math" panose="02040503050406030204" pitchFamily="18" charset="0"/>
                            </a:rPr>
                            <m:t>1</m:t>
                          </m:r>
                        </m:sub>
                      </m:sSub>
                      <m:r>
                        <a:rPr lang="en-US" sz="3200" i="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𝑏</m:t>
                          </m:r>
                        </m:e>
                        <m:sub>
                          <m:r>
                            <a:rPr lang="en-US" sz="3200" i="0">
                              <a:latin typeface="Cambria Math" panose="02040503050406030204" pitchFamily="18" charset="0"/>
                            </a:rPr>
                            <m:t>1</m:t>
                          </m:r>
                        </m:sub>
                      </m:sSub>
                      <m:r>
                        <a:rPr lang="en-US" sz="3200" b="1" i="1" smtClean="0">
                          <a:latin typeface="Cambria Math" panose="02040503050406030204" pitchFamily="18" charset="0"/>
                          <a:ea typeface="Cambria Math" panose="02040503050406030204" pitchFamily="18" charset="0"/>
                        </a:rPr>
                        <m:t>∆</m:t>
                      </m:r>
                      <m:r>
                        <a:rPr lang="en-US" sz="3200" b="1" i="1">
                          <a:latin typeface="Cambria Math" panose="02040503050406030204" pitchFamily="18" charset="0"/>
                        </a:rPr>
                        <m:t>𝑨</m:t>
                      </m:r>
                      <m:sSub>
                        <m:sSubPr>
                          <m:ctrlPr>
                            <a:rPr lang="en-US" sz="3200" b="1" i="1">
                              <a:latin typeface="Cambria Math" panose="02040503050406030204" pitchFamily="18" charset="0"/>
                            </a:rPr>
                          </m:ctrlPr>
                        </m:sSubPr>
                        <m:e>
                          <m:r>
                            <a:rPr lang="en-US" sz="3200" b="1" i="1">
                              <a:latin typeface="Cambria Math" panose="02040503050406030204" pitchFamily="18" charset="0"/>
                            </a:rPr>
                            <m:t>𝑩</m:t>
                          </m:r>
                          <m:r>
                            <a:rPr lang="en-US" sz="3200" b="1" i="1" smtClean="0">
                              <a:latin typeface="Cambria Math" panose="02040503050406030204" pitchFamily="18" charset="0"/>
                            </a:rPr>
                            <m:t>𝑿</m:t>
                          </m:r>
                        </m:e>
                        <m:sub>
                          <m:r>
                            <a:rPr lang="en-US" sz="3200" b="1" i="1">
                              <a:latin typeface="Cambria Math" panose="02040503050406030204" pitchFamily="18" charset="0"/>
                            </a:rPr>
                            <m:t>𝒕</m:t>
                          </m:r>
                        </m:sub>
                      </m:sSub>
                      <m:r>
                        <a:rPr lang="en-US" altLang="zh-CN" sz="320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2</m:t>
                          </m:r>
                        </m:sub>
                      </m:sSub>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𝑳𝑰𝑩</m:t>
                      </m:r>
                      <m:r>
                        <a:rPr lang="en-US" altLang="zh-CN" sz="3200" b="1" i="1" smtClean="0">
                          <a:latin typeface="Cambria Math" panose="02040503050406030204" pitchFamily="18" charset="0"/>
                          <a:ea typeface="Cambria Math" panose="02040503050406030204" pitchFamily="18" charset="0"/>
                        </a:rPr>
                        <m:t>−</m:t>
                      </m:r>
                      <m:r>
                        <a:rPr lang="en-US" altLang="zh-CN" sz="3200" b="1" i="1" smtClean="0">
                          <a:latin typeface="Cambria Math" panose="02040503050406030204" pitchFamily="18" charset="0"/>
                        </a:rPr>
                        <m:t>𝑶𝑰</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𝑺</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𝑏</m:t>
                          </m:r>
                        </m:e>
                        <m:sub>
                          <m:r>
                            <a:rPr lang="en-US" altLang="zh-CN" sz="3200" b="0" i="1" smtClean="0">
                              <a:latin typeface="Cambria Math" panose="02040503050406030204" pitchFamily="18" charset="0"/>
                            </a:rPr>
                            <m:t>3</m:t>
                          </m:r>
                        </m:sub>
                      </m:sSub>
                      <m:r>
                        <a:rPr lang="en-US" altLang="zh-CN" sz="3200" b="1" i="1" smtClean="0">
                          <a:latin typeface="Cambria Math" panose="02040503050406030204" pitchFamily="18" charset="0"/>
                          <a:ea typeface="Cambria Math" panose="02040503050406030204" pitchFamily="18" charset="0"/>
                        </a:rPr>
                        <m:t>∆</m:t>
                      </m:r>
                      <m:sSub>
                        <m:sSubPr>
                          <m:ctrlPr>
                            <a:rPr lang="en-US" altLang="zh-CN" sz="3200" b="1" i="1" smtClean="0">
                              <a:latin typeface="Cambria Math" panose="02040503050406030204" pitchFamily="18" charset="0"/>
                            </a:rPr>
                          </m:ctrlPr>
                        </m:sSubPr>
                        <m:e>
                          <m:r>
                            <a:rPr lang="en-US" altLang="zh-CN" sz="3200" b="1" i="1" smtClean="0">
                              <a:latin typeface="Cambria Math" panose="02040503050406030204" pitchFamily="18" charset="0"/>
                            </a:rPr>
                            <m:t>𝑿</m:t>
                          </m:r>
                        </m:e>
                        <m:sub>
                          <m:r>
                            <a:rPr lang="en-US" altLang="zh-CN" sz="3200" b="1" i="1" smtClean="0">
                              <a:latin typeface="Cambria Math" panose="02040503050406030204" pitchFamily="18" charset="0"/>
                            </a:rPr>
                            <m:t>𝒕</m:t>
                          </m:r>
                        </m:sub>
                      </m:sSub>
                      <m:r>
                        <a:rPr lang="en-US" altLang="zh-CN" sz="3200" b="0" i="1" smtClean="0">
                          <a:latin typeface="Cambria Math" panose="02040503050406030204" pitchFamily="18" charset="0"/>
                        </a:rPr>
                        <m:t>+</m:t>
                      </m:r>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𝑒</m:t>
                          </m:r>
                        </m:e>
                        <m:sub>
                          <m:r>
                            <a:rPr lang="en-US" altLang="zh-CN" sz="3200" b="0" i="1" smtClean="0">
                              <a:latin typeface="Cambria Math" panose="02040503050406030204" pitchFamily="18" charset="0"/>
                            </a:rPr>
                            <m:t>𝑖</m:t>
                          </m:r>
                          <m:r>
                            <a:rPr lang="en-US" altLang="zh-CN" sz="3200" b="0" i="1" smtClean="0">
                              <a:latin typeface="Cambria Math" panose="02040503050406030204" pitchFamily="18" charset="0"/>
                            </a:rPr>
                            <m:t>,</m:t>
                          </m:r>
                          <m:r>
                            <a:rPr lang="en-US" altLang="zh-CN" sz="3200" b="0" i="1" smtClean="0">
                              <a:latin typeface="Cambria Math" panose="02040503050406030204" pitchFamily="18" charset="0"/>
                            </a:rPr>
                            <m:t>𝑡</m:t>
                          </m:r>
                        </m:sub>
                      </m:sSub>
                    </m:oMath>
                  </m:oMathPara>
                </a14:m>
                <a:endParaRPr lang="en-US" sz="3200" dirty="0"/>
              </a:p>
            </p:txBody>
          </p:sp>
        </mc:Choice>
        <mc:Fallback xmlns="">
          <p:sp>
            <p:nvSpPr>
              <p:cNvPr id="42" name="文本框 41">
                <a:extLst>
                  <a:ext uri="{FF2B5EF4-FFF2-40B4-BE49-F238E27FC236}">
                    <a16:creationId xmlns:a16="http://schemas.microsoft.com/office/drawing/2014/main" id="{34A288E6-1A70-422E-B13F-08E88E33EAFD}"/>
                  </a:ext>
                </a:extLst>
              </p:cNvPr>
              <p:cNvSpPr txBox="1">
                <a:spLocks noRot="1" noChangeAspect="1" noMove="1" noResize="1" noEditPoints="1" noAdjustHandles="1" noChangeArrowheads="1" noChangeShapeType="1" noTextEdit="1"/>
              </p:cNvSpPr>
              <p:nvPr/>
            </p:nvSpPr>
            <p:spPr>
              <a:xfrm>
                <a:off x="273583" y="1655621"/>
                <a:ext cx="10444480" cy="514051"/>
              </a:xfrm>
              <a:prstGeom prst="rect">
                <a:avLst/>
              </a:prstGeom>
              <a:blipFill>
                <a:blip r:embed="rId3"/>
                <a:stretch>
                  <a:fillRect b="-1190"/>
                </a:stretch>
              </a:blipFill>
            </p:spPr>
            <p:txBody>
              <a:bodyPr/>
              <a:lstStyle/>
              <a:p>
                <a:r>
                  <a:rPr lang="en-US">
                    <a:noFill/>
                  </a:rPr>
                  <a:t> </a:t>
                </a:r>
              </a:p>
            </p:txBody>
          </p:sp>
        </mc:Fallback>
      </mc:AlternateContent>
      <p:sp>
        <p:nvSpPr>
          <p:cNvPr id="44" name="文本框 8">
            <a:extLst>
              <a:ext uri="{FF2B5EF4-FFF2-40B4-BE49-F238E27FC236}">
                <a16:creationId xmlns:a16="http://schemas.microsoft.com/office/drawing/2014/main" id="{149EBCCD-E117-4AC7-AD36-6C08DD1708A3}"/>
              </a:ext>
            </a:extLst>
          </p:cNvPr>
          <p:cNvSpPr txBox="1"/>
          <p:nvPr/>
        </p:nvSpPr>
        <p:spPr>
          <a:xfrm>
            <a:off x="10770706" y="1573098"/>
            <a:ext cx="903341" cy="5965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2800" b="1" dirty="0">
                <a:latin typeface="Times New Roman" panose="02020603050405020304" pitchFamily="18" charset="0"/>
                <a:cs typeface="Times New Roman" panose="02020603050405020304" pitchFamily="18" charset="0"/>
              </a:rPr>
              <a:t>(2)</a:t>
            </a:r>
            <a:endParaRPr lang="zh-CN" altLang="en-US" sz="2800" b="1" dirty="0">
              <a:latin typeface="Times New Roman" panose="02020603050405020304" pitchFamily="18" charset="0"/>
              <a:cs typeface="Times New Roman" panose="02020603050405020304" pitchFamily="18" charset="0"/>
            </a:endParaRPr>
          </a:p>
        </p:txBody>
      </p:sp>
      <p:cxnSp>
        <p:nvCxnSpPr>
          <p:cNvPr id="45" name="直接箭头连接符 44">
            <a:extLst>
              <a:ext uri="{FF2B5EF4-FFF2-40B4-BE49-F238E27FC236}">
                <a16:creationId xmlns:a16="http://schemas.microsoft.com/office/drawing/2014/main" id="{62559E4C-CEEC-4BDD-B318-405458C9E036}"/>
              </a:ext>
            </a:extLst>
          </p:cNvPr>
          <p:cNvCxnSpPr>
            <a:cxnSpLocks/>
          </p:cNvCxnSpPr>
          <p:nvPr/>
        </p:nvCxnSpPr>
        <p:spPr>
          <a:xfrm>
            <a:off x="9408160" y="2301444"/>
            <a:ext cx="0" cy="1882065"/>
          </a:xfrm>
          <a:prstGeom prst="straightConnector1">
            <a:avLst/>
          </a:prstGeom>
          <a:ln w="57150">
            <a:tailEnd type="triangle"/>
          </a:ln>
          <a:effectLst>
            <a:outerShdw blurRad="50800" dist="38100" dir="13500000" algn="b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6" name="矩形 45">
            <a:extLst>
              <a:ext uri="{FF2B5EF4-FFF2-40B4-BE49-F238E27FC236}">
                <a16:creationId xmlns:a16="http://schemas.microsoft.com/office/drawing/2014/main" id="{2E51682C-A059-474E-944D-B8B52F83612C}"/>
              </a:ext>
            </a:extLst>
          </p:cNvPr>
          <p:cNvSpPr/>
          <p:nvPr/>
        </p:nvSpPr>
        <p:spPr>
          <a:xfrm>
            <a:off x="5882452" y="2815692"/>
            <a:ext cx="3638206" cy="853567"/>
          </a:xfrm>
          <a:prstGeom prst="rect">
            <a:avLst/>
          </a:prstGeom>
        </p:spPr>
        <p:txBody>
          <a:bodyPr wrap="square">
            <a:spAutoFit/>
          </a:bodyPr>
          <a:lstStyle/>
          <a:p>
            <a:pPr lvl="0">
              <a:lnSpc>
                <a:spcPct val="130000"/>
              </a:lnSpc>
            </a:pPr>
            <a:r>
              <a:rPr lang="en-US" altLang="zh-CN" sz="2000" b="1" dirty="0">
                <a:solidFill>
                  <a:schemeClr val="accent3">
                    <a:lumMod val="75000"/>
                  </a:schemeClr>
                </a:solidFill>
              </a:rPr>
              <a:t>Add collateral pricing volatility in the equation</a:t>
            </a:r>
          </a:p>
        </p:txBody>
      </p:sp>
    </p:spTree>
    <p:extLst>
      <p:ext uri="{BB962C8B-B14F-4D97-AF65-F5344CB8AC3E}">
        <p14:creationId xmlns:p14="http://schemas.microsoft.com/office/powerpoint/2010/main" val="31782281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1939D2-AB9B-4768-8971-A27668CB85EB}"/>
              </a:ext>
            </a:extLst>
          </p:cNvPr>
          <p:cNvPicPr>
            <a:picLocks noChangeAspect="1"/>
          </p:cNvPicPr>
          <p:nvPr/>
        </p:nvPicPr>
        <p:blipFill>
          <a:blip r:embed="rId2"/>
          <a:stretch>
            <a:fillRect/>
          </a:stretch>
        </p:blipFill>
        <p:spPr>
          <a:xfrm>
            <a:off x="5830825" y="1224349"/>
            <a:ext cx="6361175" cy="5633651"/>
          </a:xfrm>
          <a:prstGeom prst="rect">
            <a:avLst/>
          </a:prstGeom>
        </p:spPr>
      </p:pic>
      <p:sp>
        <p:nvSpPr>
          <p:cNvPr id="2" name="文本占位符 1"/>
          <p:cNvSpPr>
            <a:spLocks noGrp="1"/>
          </p:cNvSpPr>
          <p:nvPr>
            <p:ph type="body" sz="quarter" idx="10"/>
          </p:nvPr>
        </p:nvSpPr>
        <p:spPr>
          <a:xfrm>
            <a:off x="322289" y="258233"/>
            <a:ext cx="9736111" cy="721395"/>
          </a:xfrm>
        </p:spPr>
        <p:txBody>
          <a:bodyPr/>
          <a:lstStyle/>
          <a:p>
            <a:r>
              <a:rPr kumimoji="1" lang="en-US" altLang="zh-CN" dirty="0"/>
              <a:t>3.4  Repo Haircuts</a:t>
            </a:r>
            <a:endParaRPr kumimoji="1" lang="zh-CN" altLang="en-US" dirty="0"/>
          </a:p>
        </p:txBody>
      </p:sp>
      <p:cxnSp>
        <p:nvCxnSpPr>
          <p:cNvPr id="21" name="直接连接符 20">
            <a:extLst>
              <a:ext uri="{FF2B5EF4-FFF2-40B4-BE49-F238E27FC236}">
                <a16:creationId xmlns:a16="http://schemas.microsoft.com/office/drawing/2014/main" id="{08BB9F07-01F6-45AD-A084-F92353AF5C86}"/>
              </a:ext>
            </a:extLst>
          </p:cNvPr>
          <p:cNvCxnSpPr>
            <a:cxnSpLocks/>
          </p:cNvCxnSpPr>
          <p:nvPr/>
        </p:nvCxnSpPr>
        <p:spPr>
          <a:xfrm>
            <a:off x="5967985" y="6369314"/>
            <a:ext cx="5919215" cy="0"/>
          </a:xfrm>
          <a:prstGeom prst="line">
            <a:avLst/>
          </a:prstGeom>
          <a:ln w="28575">
            <a:solidFill>
              <a:schemeClr val="accent3">
                <a:lumMod val="75000"/>
              </a:schemeClr>
            </a:solidFill>
          </a:ln>
          <a:effectLst>
            <a:outerShdw blurRad="50800" dist="38100" dir="2700000" algn="tl" rotWithShape="0">
              <a:prstClr val="black">
                <a:alpha val="40000"/>
              </a:prstClr>
            </a:outerShdw>
          </a:effectLst>
        </p:spPr>
        <p:style>
          <a:lnRef idx="3">
            <a:schemeClr val="accent3"/>
          </a:lnRef>
          <a:fillRef idx="0">
            <a:schemeClr val="accent3"/>
          </a:fillRef>
          <a:effectRef idx="2">
            <a:schemeClr val="accent3"/>
          </a:effectRef>
          <a:fontRef idx="minor">
            <a:schemeClr val="tx1"/>
          </a:fontRef>
        </p:style>
      </p:cxnSp>
      <p:sp>
        <p:nvSpPr>
          <p:cNvPr id="13" name="矩形 12">
            <a:extLst>
              <a:ext uri="{FF2B5EF4-FFF2-40B4-BE49-F238E27FC236}">
                <a16:creationId xmlns:a16="http://schemas.microsoft.com/office/drawing/2014/main" id="{E1C16104-F7C5-41FD-970B-DD29BB1DA96D}"/>
              </a:ext>
            </a:extLst>
          </p:cNvPr>
          <p:cNvSpPr/>
          <p:nvPr/>
        </p:nvSpPr>
        <p:spPr>
          <a:xfrm>
            <a:off x="436301" y="1336098"/>
            <a:ext cx="5187259" cy="1200329"/>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null hypothesis of the LIB-OIS F-test is that the sum of all coefficients of </a:t>
            </a:r>
            <a:r>
              <a:rPr lang="zh-CN" altLang="en-U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LIB-OIS and its lags is zero (</a:t>
            </a:r>
            <a:r>
              <a:rPr lang="en-US" b="1" dirty="0">
                <a:latin typeface="Times New Roman" panose="02020603050405020304" pitchFamily="18" charset="0"/>
                <a:cs typeface="Times New Roman" panose="02020603050405020304" pitchFamily="18" charset="0"/>
              </a:rPr>
              <a:t>jointly zero</a:t>
            </a:r>
            <a:r>
              <a:rPr lang="en-US" dirty="0">
                <a:latin typeface="Times New Roman" panose="02020603050405020304" pitchFamily="18" charset="0"/>
                <a:cs typeface="Times New Roman" panose="02020603050405020304" pitchFamily="18" charset="0"/>
              </a:rPr>
              <a:t>), and similar for ABX F-test and VOL F-test.</a:t>
            </a:r>
          </a:p>
        </p:txBody>
      </p:sp>
      <p:sp>
        <p:nvSpPr>
          <p:cNvPr id="15" name="矩形 14">
            <a:extLst>
              <a:ext uri="{FF2B5EF4-FFF2-40B4-BE49-F238E27FC236}">
                <a16:creationId xmlns:a16="http://schemas.microsoft.com/office/drawing/2014/main" id="{FF4299D2-50B2-40D5-BB10-83B32967B180}"/>
              </a:ext>
            </a:extLst>
          </p:cNvPr>
          <p:cNvSpPr/>
          <p:nvPr/>
        </p:nvSpPr>
        <p:spPr>
          <a:xfrm>
            <a:off x="436301" y="3025511"/>
            <a:ext cx="5063547" cy="2031325"/>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As we have found in earlier tests, the ABX and the control variables are not significant. </a:t>
            </a:r>
            <a:r>
              <a:rPr lang="en-US" b="1" dirty="0">
                <a:latin typeface="Times New Roman" panose="02020603050405020304" pitchFamily="18" charset="0"/>
                <a:cs typeface="Times New Roman" panose="02020603050405020304" pitchFamily="18" charset="0"/>
              </a:rPr>
              <a:t>In contrast to previous regressions, the change in the LIB-OIS is also not significant. </a:t>
            </a:r>
            <a:r>
              <a:rPr lang="en-US" dirty="0">
                <a:latin typeface="Times New Roman" panose="02020603050405020304" pitchFamily="18" charset="0"/>
                <a:cs typeface="Times New Roman" panose="02020603050405020304" pitchFamily="18" charset="0"/>
              </a:rPr>
              <a:t>The only variable with any explanatory power is the proxy for expected volatility, which is significant for three of the five classes of collateral.</a:t>
            </a:r>
          </a:p>
        </p:txBody>
      </p:sp>
    </p:spTree>
    <p:extLst>
      <p:ext uri="{BB962C8B-B14F-4D97-AF65-F5344CB8AC3E}">
        <p14:creationId xmlns:p14="http://schemas.microsoft.com/office/powerpoint/2010/main" val="304808505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文本占位符 92"/>
          <p:cNvSpPr>
            <a:spLocks noGrp="1"/>
          </p:cNvSpPr>
          <p:nvPr>
            <p:ph type="body" sz="quarter" idx="10"/>
          </p:nvPr>
        </p:nvSpPr>
        <p:spPr>
          <a:xfrm>
            <a:off x="301969" y="425752"/>
            <a:ext cx="3843311" cy="1101788"/>
          </a:xfrm>
        </p:spPr>
        <p:txBody>
          <a:bodyPr/>
          <a:lstStyle/>
          <a:p>
            <a:r>
              <a:rPr kumimoji="1" lang="en-US" altLang="zh-CN" sz="3600" dirty="0"/>
              <a:t>Empirical Test Summary</a:t>
            </a:r>
            <a:endParaRPr kumimoji="1" lang="zh-CN" altLang="en-US" sz="3600" dirty="0"/>
          </a:p>
        </p:txBody>
      </p:sp>
      <p:sp>
        <p:nvSpPr>
          <p:cNvPr id="3" name="矩形 2">
            <a:extLst>
              <a:ext uri="{FF2B5EF4-FFF2-40B4-BE49-F238E27FC236}">
                <a16:creationId xmlns:a16="http://schemas.microsoft.com/office/drawing/2014/main" id="{6FA37AB9-28F0-4760-90FE-8684D12F9DE2}"/>
              </a:ext>
            </a:extLst>
          </p:cNvPr>
          <p:cNvSpPr/>
          <p:nvPr/>
        </p:nvSpPr>
        <p:spPr>
          <a:xfrm>
            <a:off x="3675510" y="1357039"/>
            <a:ext cx="6852436" cy="4524315"/>
          </a:xfrm>
          <a:prstGeom prst="rect">
            <a:avLst/>
          </a:prstGeom>
        </p:spPr>
        <p:txBody>
          <a:bodyPr wrap="square">
            <a:spAutoFit/>
          </a:bodyPr>
          <a:lstStyle/>
          <a:p>
            <a:pPr algn="just"/>
            <a:r>
              <a:rPr lang="en-US" sz="1600" dirty="0">
                <a:cs typeface="Times New Roman" panose="02020603050405020304" pitchFamily="18" charset="0"/>
              </a:rPr>
              <a:t>The key finding here is that </a:t>
            </a:r>
            <a:r>
              <a:rPr lang="en-US" sz="1600" b="1" dirty="0">
                <a:cs typeface="Times New Roman" panose="02020603050405020304" pitchFamily="18" charset="0"/>
              </a:rPr>
              <a:t>both repo spreads and repo haircuts rose during the crisis, with these increases correlated either to concerns about counterparty risk (for spreads), or to uncertainty about collateral values (for haircuts). </a:t>
            </a:r>
          </a:p>
          <a:p>
            <a:pPr algn="just"/>
            <a:endParaRPr lang="en-US" sz="1600" b="1" dirty="0">
              <a:cs typeface="Times New Roman" panose="02020603050405020304" pitchFamily="18" charset="0"/>
            </a:endParaRPr>
          </a:p>
          <a:p>
            <a:pPr algn="just"/>
            <a:r>
              <a:rPr lang="en-US" sz="1600" dirty="0">
                <a:cs typeface="Times New Roman" panose="02020603050405020304" pitchFamily="18" charset="0"/>
              </a:rPr>
              <a:t>While these results are somewhat different for spreads and haircuts, we suspect that this system is jointly determined and that a disruption in the interbank market and increases in uncertainty about collateral are both necessary conditions for a run on repo. </a:t>
            </a:r>
          </a:p>
          <a:p>
            <a:pPr algn="just"/>
            <a:endParaRPr lang="en-US" sz="1600" dirty="0">
              <a:cs typeface="Times New Roman" panose="02020603050405020304" pitchFamily="18" charset="0"/>
            </a:endParaRPr>
          </a:p>
          <a:p>
            <a:pPr algn="just"/>
            <a:r>
              <a:rPr lang="en-US" sz="1600" dirty="0">
                <a:cs typeface="Times New Roman" panose="02020603050405020304" pitchFamily="18" charset="0"/>
              </a:rPr>
              <a:t>It seems unlikely that nature provides an example with rising VOL but no change in LIB-OIS. Instead, all of these things happened at the same time, and </a:t>
            </a:r>
            <a:r>
              <a:rPr lang="en-US" sz="1600" b="1" dirty="0">
                <a:cs typeface="Times New Roman" panose="02020603050405020304" pitchFamily="18" charset="0"/>
              </a:rPr>
              <a:t>it is not possible to disentangle the exact causes</a:t>
            </a:r>
            <a:r>
              <a:rPr lang="en-US" sz="1600" dirty="0">
                <a:cs typeface="Times New Roman" panose="02020603050405020304" pitchFamily="18" charset="0"/>
              </a:rPr>
              <a:t>.</a:t>
            </a:r>
          </a:p>
          <a:p>
            <a:pPr algn="just"/>
            <a:endParaRPr lang="en-US" sz="1600" dirty="0">
              <a:cs typeface="Times New Roman" panose="02020603050405020304" pitchFamily="18" charset="0"/>
            </a:endParaRPr>
          </a:p>
          <a:p>
            <a:pPr algn="just"/>
            <a:r>
              <a:rPr lang="en-US" sz="1600" dirty="0">
                <a:cs typeface="Times New Roman" panose="02020603050405020304" pitchFamily="18" charset="0"/>
              </a:rPr>
              <a:t>They also proved that for the early part of the crisis, it seems that the counterparty-risk component of LIB-OIS is much more important for our results than is the market-liquidity component.</a:t>
            </a:r>
          </a:p>
        </p:txBody>
      </p:sp>
    </p:spTree>
    <p:extLst>
      <p:ext uri="{BB962C8B-B14F-4D97-AF65-F5344CB8AC3E}">
        <p14:creationId xmlns:p14="http://schemas.microsoft.com/office/powerpoint/2010/main" val="13080448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4"/>
          </p:nvPr>
        </p:nvSpPr>
        <p:spPr>
          <a:xfrm>
            <a:off x="1524883" y="2783731"/>
            <a:ext cx="4216160" cy="1255833"/>
          </a:xfrm>
        </p:spPr>
        <p:txBody>
          <a:bodyPr/>
          <a:lstStyle/>
          <a:p>
            <a:r>
              <a:rPr kumimoji="1" lang="en-US" altLang="zh-CN" sz="5400" dirty="0"/>
              <a:t>CONTENTS</a:t>
            </a:r>
            <a:endParaRPr kumimoji="1" lang="zh-CN" altLang="en-US" sz="4800" dirty="0"/>
          </a:p>
        </p:txBody>
      </p:sp>
      <p:sp>
        <p:nvSpPr>
          <p:cNvPr id="4" name="文本占位符 3"/>
          <p:cNvSpPr>
            <a:spLocks noGrp="1"/>
          </p:cNvSpPr>
          <p:nvPr>
            <p:ph type="body" sz="quarter" idx="15"/>
          </p:nvPr>
        </p:nvSpPr>
        <p:spPr>
          <a:xfrm>
            <a:off x="7169328" y="971651"/>
            <a:ext cx="932642" cy="634634"/>
          </a:xfrm>
        </p:spPr>
        <p:txBody>
          <a:bodyPr/>
          <a:lstStyle/>
          <a:p>
            <a:r>
              <a:rPr kumimoji="1" lang="en-US" altLang="zh-CN" dirty="0"/>
              <a:t>01</a:t>
            </a:r>
            <a:endParaRPr kumimoji="1" lang="zh-CN" altLang="en-US" dirty="0"/>
          </a:p>
        </p:txBody>
      </p:sp>
      <p:sp>
        <p:nvSpPr>
          <p:cNvPr id="5" name="文本占位符 4"/>
          <p:cNvSpPr>
            <a:spLocks noGrp="1"/>
          </p:cNvSpPr>
          <p:nvPr>
            <p:ph type="body" sz="quarter" idx="16"/>
          </p:nvPr>
        </p:nvSpPr>
        <p:spPr>
          <a:xfrm>
            <a:off x="8101969" y="971651"/>
            <a:ext cx="3367788" cy="634634"/>
          </a:xfrm>
        </p:spPr>
        <p:txBody>
          <a:bodyPr/>
          <a:lstStyle/>
          <a:p>
            <a:r>
              <a:rPr kumimoji="1" lang="en-US" altLang="zh-CN" b="1" dirty="0"/>
              <a:t>Introduction and Backgrounds</a:t>
            </a:r>
            <a:endParaRPr kumimoji="1" lang="zh-CN" altLang="en-US" b="1" dirty="0"/>
          </a:p>
        </p:txBody>
      </p:sp>
      <p:sp>
        <p:nvSpPr>
          <p:cNvPr id="6" name="文本占位符 5"/>
          <p:cNvSpPr>
            <a:spLocks noGrp="1"/>
          </p:cNvSpPr>
          <p:nvPr>
            <p:ph type="body" sz="quarter" idx="17"/>
          </p:nvPr>
        </p:nvSpPr>
        <p:spPr>
          <a:xfrm>
            <a:off x="7169328" y="1880607"/>
            <a:ext cx="932642" cy="634634"/>
          </a:xfrm>
        </p:spPr>
        <p:txBody>
          <a:bodyPr/>
          <a:lstStyle/>
          <a:p>
            <a:r>
              <a:rPr kumimoji="1" lang="en-US" altLang="zh-CN" dirty="0"/>
              <a:t>02</a:t>
            </a:r>
            <a:endParaRPr kumimoji="1" lang="zh-CN" altLang="en-US" dirty="0"/>
          </a:p>
        </p:txBody>
      </p:sp>
      <p:sp>
        <p:nvSpPr>
          <p:cNvPr id="7" name="文本占位符 6"/>
          <p:cNvSpPr>
            <a:spLocks noGrp="1"/>
          </p:cNvSpPr>
          <p:nvPr>
            <p:ph type="body" sz="quarter" idx="18"/>
          </p:nvPr>
        </p:nvSpPr>
        <p:spPr>
          <a:xfrm>
            <a:off x="8101969" y="1880607"/>
            <a:ext cx="3367788" cy="634634"/>
          </a:xfrm>
        </p:spPr>
        <p:txBody>
          <a:bodyPr/>
          <a:lstStyle/>
          <a:p>
            <a:r>
              <a:rPr kumimoji="1" lang="en-US" altLang="zh-CN" b="1" dirty="0"/>
              <a:t>State Variables and Data</a:t>
            </a:r>
            <a:endParaRPr kumimoji="1" lang="zh-CN" altLang="en-US" b="1" dirty="0"/>
          </a:p>
        </p:txBody>
      </p:sp>
      <p:sp>
        <p:nvSpPr>
          <p:cNvPr id="8" name="文本占位符 7"/>
          <p:cNvSpPr>
            <a:spLocks noGrp="1"/>
          </p:cNvSpPr>
          <p:nvPr>
            <p:ph type="body" sz="quarter" idx="19"/>
          </p:nvPr>
        </p:nvSpPr>
        <p:spPr>
          <a:xfrm>
            <a:off x="7169328" y="2789563"/>
            <a:ext cx="932642" cy="634634"/>
          </a:xfrm>
        </p:spPr>
        <p:txBody>
          <a:bodyPr/>
          <a:lstStyle/>
          <a:p>
            <a:r>
              <a:rPr kumimoji="1" lang="en-US" altLang="zh-CN" dirty="0"/>
              <a:t>03</a:t>
            </a:r>
            <a:endParaRPr kumimoji="1" lang="zh-CN" altLang="en-US" dirty="0"/>
          </a:p>
        </p:txBody>
      </p:sp>
      <p:sp>
        <p:nvSpPr>
          <p:cNvPr id="10" name="文本占位符 9"/>
          <p:cNvSpPr>
            <a:spLocks noGrp="1"/>
          </p:cNvSpPr>
          <p:nvPr>
            <p:ph type="body" sz="quarter" idx="21"/>
          </p:nvPr>
        </p:nvSpPr>
        <p:spPr>
          <a:xfrm>
            <a:off x="7169328" y="3698519"/>
            <a:ext cx="932642" cy="634634"/>
          </a:xfrm>
        </p:spPr>
        <p:txBody>
          <a:bodyPr/>
          <a:lstStyle/>
          <a:p>
            <a:r>
              <a:rPr kumimoji="1" lang="en-US" altLang="zh-CN" dirty="0"/>
              <a:t>04</a:t>
            </a:r>
            <a:endParaRPr kumimoji="1" lang="zh-CN" altLang="en-US" dirty="0"/>
          </a:p>
        </p:txBody>
      </p:sp>
      <p:sp>
        <p:nvSpPr>
          <p:cNvPr id="11" name="文本占位符 10"/>
          <p:cNvSpPr>
            <a:spLocks noGrp="1"/>
          </p:cNvSpPr>
          <p:nvPr>
            <p:ph type="body" sz="quarter" idx="22"/>
          </p:nvPr>
        </p:nvSpPr>
        <p:spPr>
          <a:xfrm>
            <a:off x="8101969" y="2774178"/>
            <a:ext cx="3367788" cy="634634"/>
          </a:xfrm>
        </p:spPr>
        <p:txBody>
          <a:bodyPr/>
          <a:lstStyle/>
          <a:p>
            <a:r>
              <a:rPr kumimoji="1" lang="en-US" altLang="zh-CN" b="1" dirty="0"/>
              <a:t>Empirical Tests</a:t>
            </a:r>
            <a:endParaRPr kumimoji="1" lang="zh-CN" altLang="en-US" b="1" dirty="0"/>
          </a:p>
        </p:txBody>
      </p:sp>
      <p:sp>
        <p:nvSpPr>
          <p:cNvPr id="12" name="文本占位符 11"/>
          <p:cNvSpPr>
            <a:spLocks noGrp="1"/>
          </p:cNvSpPr>
          <p:nvPr>
            <p:ph type="body" sz="quarter" idx="23"/>
          </p:nvPr>
        </p:nvSpPr>
        <p:spPr>
          <a:xfrm>
            <a:off x="7169328" y="4607475"/>
            <a:ext cx="932642" cy="634634"/>
          </a:xfrm>
        </p:spPr>
        <p:txBody>
          <a:bodyPr/>
          <a:lstStyle/>
          <a:p>
            <a:r>
              <a:rPr kumimoji="1" lang="en-US" altLang="zh-CN" dirty="0"/>
              <a:t>05</a:t>
            </a:r>
            <a:endParaRPr kumimoji="1" lang="zh-CN" altLang="en-US" dirty="0"/>
          </a:p>
        </p:txBody>
      </p:sp>
      <p:sp>
        <p:nvSpPr>
          <p:cNvPr id="13" name="文本占位符 12"/>
          <p:cNvSpPr>
            <a:spLocks noGrp="1"/>
          </p:cNvSpPr>
          <p:nvPr>
            <p:ph type="body" sz="quarter" idx="24"/>
          </p:nvPr>
        </p:nvSpPr>
        <p:spPr>
          <a:xfrm>
            <a:off x="8101969" y="3683134"/>
            <a:ext cx="3367788" cy="634634"/>
          </a:xfrm>
        </p:spPr>
        <p:txBody>
          <a:bodyPr/>
          <a:lstStyle/>
          <a:p>
            <a:r>
              <a:rPr kumimoji="1" lang="en-US" altLang="zh-CN" b="1" dirty="0"/>
              <a:t>Conclusion</a:t>
            </a:r>
            <a:endParaRPr kumimoji="1" lang="zh-CN" altLang="en-US" b="1" dirty="0"/>
          </a:p>
        </p:txBody>
      </p:sp>
      <p:sp>
        <p:nvSpPr>
          <p:cNvPr id="15" name="文本占位符 11">
            <a:extLst>
              <a:ext uri="{FF2B5EF4-FFF2-40B4-BE49-F238E27FC236}">
                <a16:creationId xmlns:a16="http://schemas.microsoft.com/office/drawing/2014/main" id="{8A730897-4B1D-40B5-97EF-E52F8D2867E1}"/>
              </a:ext>
            </a:extLst>
          </p:cNvPr>
          <p:cNvSpPr txBox="1">
            <a:spLocks/>
          </p:cNvSpPr>
          <p:nvPr/>
        </p:nvSpPr>
        <p:spPr>
          <a:xfrm>
            <a:off x="7169328" y="5516431"/>
            <a:ext cx="932642" cy="634634"/>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4400" b="1" kern="1200">
                <a:solidFill>
                  <a:schemeClr val="accent1">
                    <a:lumMod val="75000"/>
                  </a:schemeClr>
                </a:solidFill>
                <a:latin typeface="Microsoft YaHei" charset="0"/>
                <a:ea typeface="Microsoft YaHei" charset="0"/>
                <a:cs typeface="Microsoft YaHei"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icrosoft YaHei" charset="0"/>
                <a:ea typeface="Microsoft YaHei" charset="0"/>
                <a:cs typeface="Microsoft YaHei"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icrosoft YaHei" charset="0"/>
                <a:ea typeface="Microsoft YaHei" charset="0"/>
                <a:cs typeface="Microsoft YaHei"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icrosoft YaHei" charset="0"/>
                <a:ea typeface="Microsoft YaHei" charset="0"/>
                <a:cs typeface="Microsoft YaHei"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icrosoft YaHei" charset="0"/>
                <a:ea typeface="Microsoft YaHei" charset="0"/>
                <a:cs typeface="Microsoft YaHe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zh-CN" altLang="en-US" dirty="0"/>
          </a:p>
        </p:txBody>
      </p:sp>
      <p:sp>
        <p:nvSpPr>
          <p:cNvPr id="16" name="文本占位符 12">
            <a:extLst>
              <a:ext uri="{FF2B5EF4-FFF2-40B4-BE49-F238E27FC236}">
                <a16:creationId xmlns:a16="http://schemas.microsoft.com/office/drawing/2014/main" id="{6D0289BF-4DC9-418B-823F-D874B886EA8A}"/>
              </a:ext>
            </a:extLst>
          </p:cNvPr>
          <p:cNvSpPr txBox="1">
            <a:spLocks/>
          </p:cNvSpPr>
          <p:nvPr/>
        </p:nvSpPr>
        <p:spPr>
          <a:xfrm>
            <a:off x="8101970" y="4592090"/>
            <a:ext cx="3367788" cy="634634"/>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1600" b="0" kern="1200">
                <a:solidFill>
                  <a:schemeClr val="accent1">
                    <a:lumMod val="75000"/>
                  </a:schemeClr>
                </a:solidFill>
                <a:latin typeface="Microsoft YaHei" charset="0"/>
                <a:ea typeface="Microsoft YaHei" charset="0"/>
                <a:cs typeface="Microsoft YaHei" charset="0"/>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icrosoft YaHei" charset="0"/>
                <a:ea typeface="Microsoft YaHei" charset="0"/>
                <a:cs typeface="Microsoft YaHei" charset="0"/>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icrosoft YaHei" charset="0"/>
                <a:ea typeface="Microsoft YaHei" charset="0"/>
                <a:cs typeface="Microsoft YaHei" charset="0"/>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icrosoft YaHei" charset="0"/>
                <a:ea typeface="Microsoft YaHei" charset="0"/>
                <a:cs typeface="Microsoft YaHei" charset="0"/>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icrosoft YaHei" charset="0"/>
                <a:ea typeface="Microsoft YaHei" charset="0"/>
                <a:cs typeface="Microsoft YaHei"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en-US" altLang="zh-CN" b="1" dirty="0"/>
              <a:t>My Opinion</a:t>
            </a:r>
            <a:endParaRPr kumimoji="1" lang="zh-CN" altLang="en-US" b="1" dirty="0"/>
          </a:p>
        </p:txBody>
      </p:sp>
    </p:spTree>
    <p:extLst>
      <p:ext uri="{BB962C8B-B14F-4D97-AF65-F5344CB8AC3E}">
        <p14:creationId xmlns:p14="http://schemas.microsoft.com/office/powerpoint/2010/main" val="193088109"/>
      </p:ext>
    </p:extLst>
  </p:cSld>
  <p:clrMapOvr>
    <a:masterClrMapping/>
  </p:clrMapOvr>
  <p:transition>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kumimoji="1" lang="en-US" altLang="zh-CN" dirty="0"/>
              <a:t>04</a:t>
            </a:r>
            <a:endParaRPr kumimoji="1" lang="zh-CN" altLang="en-US" dirty="0"/>
          </a:p>
        </p:txBody>
      </p:sp>
      <p:sp>
        <p:nvSpPr>
          <p:cNvPr id="3" name="文本占位符 2"/>
          <p:cNvSpPr>
            <a:spLocks noGrp="1"/>
          </p:cNvSpPr>
          <p:nvPr>
            <p:ph type="body" sz="quarter" idx="16"/>
          </p:nvPr>
        </p:nvSpPr>
        <p:spPr/>
        <p:txBody>
          <a:bodyPr/>
          <a:lstStyle/>
          <a:p>
            <a:r>
              <a:rPr kumimoji="1" lang="en-US" altLang="zh-CN" b="1" dirty="0"/>
              <a:t>Conclusion</a:t>
            </a:r>
            <a:endParaRPr kumimoji="1" lang="zh-CN" altLang="en-US" b="1" dirty="0"/>
          </a:p>
        </p:txBody>
      </p:sp>
    </p:spTree>
    <p:extLst>
      <p:ext uri="{BB962C8B-B14F-4D97-AF65-F5344CB8AC3E}">
        <p14:creationId xmlns:p14="http://schemas.microsoft.com/office/powerpoint/2010/main" val="653468858"/>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solidFill>
                  <a:schemeClr val="accent5">
                    <a:lumMod val="75000"/>
                  </a:schemeClr>
                </a:solidFill>
              </a:rPr>
              <a:t>4. Conclusion</a:t>
            </a:r>
            <a:endParaRPr kumimoji="1" lang="zh-CN" altLang="en-US" dirty="0">
              <a:solidFill>
                <a:schemeClr val="accent5">
                  <a:lumMod val="75000"/>
                </a:schemeClr>
              </a:solidFill>
            </a:endParaRPr>
          </a:p>
        </p:txBody>
      </p:sp>
      <p:sp>
        <p:nvSpPr>
          <p:cNvPr id="10" name="矩形 9"/>
          <p:cNvSpPr/>
          <p:nvPr/>
        </p:nvSpPr>
        <p:spPr>
          <a:xfrm flipV="1">
            <a:off x="879960" y="1882441"/>
            <a:ext cx="765739"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8"/>
          <p:cNvSpPr txBox="1"/>
          <p:nvPr/>
        </p:nvSpPr>
        <p:spPr>
          <a:xfrm>
            <a:off x="682451" y="2823924"/>
            <a:ext cx="9885242" cy="221785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dirty="0">
                <a:solidFill>
                  <a:schemeClr val="tx1">
                    <a:lumMod val="75000"/>
                    <a:lumOff val="25000"/>
                  </a:schemeClr>
                </a:solidFill>
                <a:latin typeface="+mn-ea"/>
              </a:rPr>
              <a:t>How did problems in the subprime mortgages cause a systemic event? Our answer is that </a:t>
            </a:r>
            <a:r>
              <a:rPr lang="en-US" altLang="zh-CN" b="1" dirty="0">
                <a:solidFill>
                  <a:schemeClr val="tx1">
                    <a:lumMod val="75000"/>
                    <a:lumOff val="25000"/>
                  </a:schemeClr>
                </a:solidFill>
                <a:latin typeface="+mn-ea"/>
              </a:rPr>
              <a:t>there was a run in the repo market</a:t>
            </a:r>
            <a:r>
              <a:rPr lang="en-US" altLang="zh-CN" dirty="0">
                <a:solidFill>
                  <a:schemeClr val="tx1">
                    <a:lumMod val="75000"/>
                    <a:lumOff val="25000"/>
                  </a:schemeClr>
                </a:solidFill>
                <a:latin typeface="+mn-ea"/>
              </a:rPr>
              <a:t>. The location and size of subprime risks held by counterparties in the repo market were not known and </a:t>
            </a:r>
            <a:r>
              <a:rPr lang="en-US" altLang="zh-CN" b="1" dirty="0">
                <a:solidFill>
                  <a:schemeClr val="tx1">
                    <a:lumMod val="75000"/>
                    <a:lumOff val="25000"/>
                  </a:schemeClr>
                </a:solidFill>
                <a:latin typeface="+mn-ea"/>
              </a:rPr>
              <a:t>led to fear that liquidity would dry up for collateral</a:t>
            </a:r>
            <a:r>
              <a:rPr lang="en-US" altLang="zh-CN" dirty="0">
                <a:solidFill>
                  <a:schemeClr val="tx1">
                    <a:lumMod val="75000"/>
                    <a:lumOff val="25000"/>
                  </a:schemeClr>
                </a:solidFill>
                <a:latin typeface="+mn-ea"/>
              </a:rPr>
              <a:t>, in particular non-subprime related collateral. Public shocks causing expected future spread volatility led to increases in the repo haircuts, which is tantamount to </a:t>
            </a:r>
            <a:r>
              <a:rPr lang="en-US" altLang="zh-CN" b="1" dirty="0">
                <a:solidFill>
                  <a:schemeClr val="tx1">
                    <a:lumMod val="75000"/>
                    <a:lumOff val="25000"/>
                  </a:schemeClr>
                </a:solidFill>
                <a:latin typeface="+mn-ea"/>
              </a:rPr>
              <a:t>massive withdrawals from the banking system</a:t>
            </a:r>
            <a:r>
              <a:rPr lang="en-US" altLang="zh-CN" dirty="0">
                <a:solidFill>
                  <a:schemeClr val="tx1">
                    <a:lumMod val="75000"/>
                    <a:lumOff val="25000"/>
                  </a:schemeClr>
                </a:solidFill>
                <a:latin typeface="+mn-ea"/>
              </a:rPr>
              <a:t>. </a:t>
            </a:r>
          </a:p>
        </p:txBody>
      </p:sp>
      <p:sp>
        <p:nvSpPr>
          <p:cNvPr id="12" name="矩形 11"/>
          <p:cNvSpPr/>
          <p:nvPr/>
        </p:nvSpPr>
        <p:spPr>
          <a:xfrm>
            <a:off x="1813949" y="1882441"/>
            <a:ext cx="6458663" cy="853567"/>
          </a:xfrm>
          <a:prstGeom prst="rect">
            <a:avLst/>
          </a:prstGeom>
        </p:spPr>
        <p:txBody>
          <a:bodyPr wrap="square">
            <a:spAutoFit/>
          </a:bodyPr>
          <a:lstStyle/>
          <a:p>
            <a:pPr lvl="0">
              <a:lnSpc>
                <a:spcPct val="130000"/>
              </a:lnSpc>
            </a:pPr>
            <a:r>
              <a:rPr lang="en-US" altLang="zh-CN" sz="2000" b="1" dirty="0">
                <a:solidFill>
                  <a:schemeClr val="accent4">
                    <a:lumMod val="75000"/>
                  </a:schemeClr>
                </a:solidFill>
              </a:rPr>
              <a:t>The run on repo lead the problems in subprime market to a systemic event:</a:t>
            </a:r>
          </a:p>
        </p:txBody>
      </p:sp>
      <p:sp>
        <p:nvSpPr>
          <p:cNvPr id="13" name="矩形 12"/>
          <p:cNvSpPr/>
          <p:nvPr/>
        </p:nvSpPr>
        <p:spPr>
          <a:xfrm>
            <a:off x="819553" y="1882441"/>
            <a:ext cx="816249" cy="892552"/>
          </a:xfrm>
          <a:prstGeom prst="rect">
            <a:avLst/>
          </a:prstGeom>
        </p:spPr>
        <p:txBody>
          <a:bodyPr wrap="none">
            <a:spAutoFit/>
          </a:bodyPr>
          <a:lstStyle/>
          <a:p>
            <a:pPr lvl="0">
              <a:lnSpc>
                <a:spcPct val="130000"/>
              </a:lnSpc>
            </a:pPr>
            <a:r>
              <a:rPr lang="en-US" altLang="zh-CN" sz="4000" b="1" dirty="0">
                <a:solidFill>
                  <a:schemeClr val="accent4">
                    <a:lumMod val="75000"/>
                  </a:schemeClr>
                </a:solidFill>
              </a:rPr>
              <a:t>01</a:t>
            </a:r>
          </a:p>
        </p:txBody>
      </p:sp>
    </p:spTree>
    <p:extLst>
      <p:ext uri="{BB962C8B-B14F-4D97-AF65-F5344CB8AC3E}">
        <p14:creationId xmlns:p14="http://schemas.microsoft.com/office/powerpoint/2010/main" val="178243684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solidFill>
                  <a:schemeClr val="accent5">
                    <a:lumMod val="75000"/>
                  </a:schemeClr>
                </a:solidFill>
              </a:rPr>
              <a:t>4. Conclusion</a:t>
            </a:r>
            <a:endParaRPr kumimoji="1" lang="zh-CN" altLang="en-US" dirty="0">
              <a:solidFill>
                <a:schemeClr val="accent5">
                  <a:lumMod val="75000"/>
                </a:schemeClr>
              </a:solidFill>
            </a:endParaRPr>
          </a:p>
        </p:txBody>
      </p:sp>
      <p:sp>
        <p:nvSpPr>
          <p:cNvPr id="10" name="矩形 9"/>
          <p:cNvSpPr/>
          <p:nvPr/>
        </p:nvSpPr>
        <p:spPr>
          <a:xfrm flipV="1">
            <a:off x="927384" y="1282073"/>
            <a:ext cx="765739"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1739453" y="1327234"/>
            <a:ext cx="4649991" cy="453457"/>
          </a:xfrm>
          <a:prstGeom prst="rect">
            <a:avLst/>
          </a:prstGeom>
        </p:spPr>
        <p:txBody>
          <a:bodyPr wrap="none">
            <a:spAutoFit/>
          </a:bodyPr>
          <a:lstStyle/>
          <a:p>
            <a:pPr lvl="0">
              <a:lnSpc>
                <a:spcPct val="130000"/>
              </a:lnSpc>
            </a:pPr>
            <a:r>
              <a:rPr lang="en-US" altLang="zh-CN" sz="2000" b="1" dirty="0">
                <a:solidFill>
                  <a:schemeClr val="accent4">
                    <a:lumMod val="75000"/>
                  </a:schemeClr>
                </a:solidFill>
              </a:rPr>
              <a:t>How did the run on repo happen?</a:t>
            </a:r>
          </a:p>
        </p:txBody>
      </p:sp>
      <p:sp>
        <p:nvSpPr>
          <p:cNvPr id="13" name="矩形 12"/>
          <p:cNvSpPr/>
          <p:nvPr/>
        </p:nvSpPr>
        <p:spPr>
          <a:xfrm>
            <a:off x="866977" y="1282073"/>
            <a:ext cx="816249" cy="814582"/>
          </a:xfrm>
          <a:prstGeom prst="rect">
            <a:avLst/>
          </a:prstGeom>
        </p:spPr>
        <p:txBody>
          <a:bodyPr wrap="none">
            <a:spAutoFit/>
          </a:bodyPr>
          <a:lstStyle/>
          <a:p>
            <a:pPr lvl="0">
              <a:lnSpc>
                <a:spcPct val="130000"/>
              </a:lnSpc>
            </a:pPr>
            <a:r>
              <a:rPr lang="en-US" altLang="zh-CN" sz="4000" b="1" dirty="0">
                <a:solidFill>
                  <a:schemeClr val="accent4">
                    <a:lumMod val="75000"/>
                  </a:schemeClr>
                </a:solidFill>
              </a:rPr>
              <a:t>02</a:t>
            </a:r>
          </a:p>
        </p:txBody>
      </p:sp>
      <p:sp>
        <p:nvSpPr>
          <p:cNvPr id="3" name="矩形 2">
            <a:extLst>
              <a:ext uri="{FF2B5EF4-FFF2-40B4-BE49-F238E27FC236}">
                <a16:creationId xmlns:a16="http://schemas.microsoft.com/office/drawing/2014/main" id="{E1CA9C1D-EFAC-43A0-98B6-0C49E02186B6}"/>
              </a:ext>
            </a:extLst>
          </p:cNvPr>
          <p:cNvSpPr/>
          <p:nvPr/>
        </p:nvSpPr>
        <p:spPr>
          <a:xfrm>
            <a:off x="322289" y="2446320"/>
            <a:ext cx="10071391" cy="3582134"/>
          </a:xfrm>
          <a:prstGeom prst="rect">
            <a:avLst/>
          </a:prstGeom>
        </p:spPr>
        <p:txBody>
          <a:bodyPr wrap="square">
            <a:spAutoFit/>
          </a:bodyPr>
          <a:lstStyle/>
          <a:p>
            <a:pPr algn="just">
              <a:lnSpc>
                <a:spcPct val="130000"/>
              </a:lnSpc>
            </a:pPr>
            <a:r>
              <a:rPr lang="en-US" altLang="zh-CN" sz="1600" dirty="0">
                <a:solidFill>
                  <a:schemeClr val="tx1">
                    <a:lumMod val="75000"/>
                    <a:lumOff val="25000"/>
                  </a:schemeClr>
                </a:solidFill>
                <a:latin typeface="+mn-ea"/>
              </a:rPr>
              <a:t>The banking system has changed, with securitized banking playing an increasing role alongside traditional banking. One large area of securitized banking, the securitization of subprime home mortgages, began to weaken in early 2007 and continued to decline throughout 2007 and 2008. But, the weakening of subprime per se was not the shock that</a:t>
            </a:r>
            <a:r>
              <a:rPr lang="zh-CN" altLang="en-US" sz="1600" dirty="0">
                <a:solidFill>
                  <a:schemeClr val="tx1">
                    <a:lumMod val="75000"/>
                    <a:lumOff val="25000"/>
                  </a:schemeClr>
                </a:solidFill>
                <a:latin typeface="+mn-ea"/>
              </a:rPr>
              <a:t> </a:t>
            </a:r>
            <a:r>
              <a:rPr lang="en-US" altLang="zh-CN" sz="1600" dirty="0">
                <a:solidFill>
                  <a:schemeClr val="tx1">
                    <a:lumMod val="75000"/>
                    <a:lumOff val="25000"/>
                  </a:schemeClr>
                </a:solidFill>
                <a:latin typeface="+mn-ea"/>
              </a:rPr>
              <a:t>caused systemic problems. </a:t>
            </a:r>
            <a:r>
              <a:rPr lang="en-US" altLang="zh-CN" sz="1600" b="1" dirty="0">
                <a:solidFill>
                  <a:schemeClr val="tx1">
                    <a:lumMod val="75000"/>
                    <a:lumOff val="25000"/>
                  </a:schemeClr>
                </a:solidFill>
                <a:latin typeface="+mn-ea"/>
              </a:rPr>
              <a:t>The first systemic event occurs in August 2007, with a shock to the repo market that we demonstrate using the LIB-OIS, the spread between the LIBOR and the OIS, as a proxy</a:t>
            </a:r>
            <a:r>
              <a:rPr lang="en-US" altLang="zh-CN" sz="1600" dirty="0">
                <a:solidFill>
                  <a:schemeClr val="tx1">
                    <a:lumMod val="75000"/>
                    <a:lumOff val="25000"/>
                  </a:schemeClr>
                </a:solidFill>
                <a:latin typeface="+mn-ea"/>
              </a:rPr>
              <a:t>. The reason that this shock occurred in August 2007, as opposed to any other month of 2007, is perhaps unknowable. We hypothesize that the market slowly became aware of the risks associated with the subprime market, which then led to doubts about repo collateral and bank solvency</a:t>
            </a:r>
            <a:r>
              <a:rPr lang="en-US" altLang="zh-CN" sz="1600" b="1" dirty="0">
                <a:solidFill>
                  <a:schemeClr val="tx1">
                    <a:lumMod val="75000"/>
                    <a:lumOff val="25000"/>
                  </a:schemeClr>
                </a:solidFill>
                <a:latin typeface="+mn-ea"/>
              </a:rPr>
              <a:t>. At some point (August 2007 in this telling) a critical mass of such fears led to the first run on repo, with lenders no longer willing to provide short-term finance at historical spreads and haircuts.</a:t>
            </a:r>
          </a:p>
        </p:txBody>
      </p:sp>
    </p:spTree>
    <p:extLst>
      <p:ext uri="{BB962C8B-B14F-4D97-AF65-F5344CB8AC3E}">
        <p14:creationId xmlns:p14="http://schemas.microsoft.com/office/powerpoint/2010/main" val="32873054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solidFill>
                  <a:schemeClr val="accent5">
                    <a:lumMod val="75000"/>
                  </a:schemeClr>
                </a:solidFill>
              </a:rPr>
              <a:t>4. Conclusion</a:t>
            </a:r>
            <a:endParaRPr kumimoji="1" lang="zh-CN" altLang="en-US" dirty="0">
              <a:solidFill>
                <a:schemeClr val="accent5">
                  <a:lumMod val="75000"/>
                </a:schemeClr>
              </a:solidFill>
            </a:endParaRPr>
          </a:p>
        </p:txBody>
      </p:sp>
      <p:sp>
        <p:nvSpPr>
          <p:cNvPr id="10" name="矩形 9"/>
          <p:cNvSpPr/>
          <p:nvPr/>
        </p:nvSpPr>
        <p:spPr>
          <a:xfrm flipV="1">
            <a:off x="1085521" y="1581133"/>
            <a:ext cx="765739" cy="4571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1897590" y="1626294"/>
            <a:ext cx="5518818" cy="453457"/>
          </a:xfrm>
          <a:prstGeom prst="rect">
            <a:avLst/>
          </a:prstGeom>
        </p:spPr>
        <p:txBody>
          <a:bodyPr wrap="none">
            <a:spAutoFit/>
          </a:bodyPr>
          <a:lstStyle/>
          <a:p>
            <a:pPr lvl="0">
              <a:lnSpc>
                <a:spcPct val="130000"/>
              </a:lnSpc>
            </a:pPr>
            <a:r>
              <a:rPr lang="en-US" altLang="zh-CN" sz="2000" b="1" dirty="0">
                <a:solidFill>
                  <a:schemeClr val="accent4">
                    <a:lumMod val="75000"/>
                  </a:schemeClr>
                </a:solidFill>
              </a:rPr>
              <a:t>How did the run on repo become bigger?</a:t>
            </a:r>
          </a:p>
        </p:txBody>
      </p:sp>
      <p:sp>
        <p:nvSpPr>
          <p:cNvPr id="13" name="矩形 12"/>
          <p:cNvSpPr/>
          <p:nvPr/>
        </p:nvSpPr>
        <p:spPr>
          <a:xfrm>
            <a:off x="1025114" y="1581133"/>
            <a:ext cx="816249" cy="814582"/>
          </a:xfrm>
          <a:prstGeom prst="rect">
            <a:avLst/>
          </a:prstGeom>
        </p:spPr>
        <p:txBody>
          <a:bodyPr wrap="none">
            <a:spAutoFit/>
          </a:bodyPr>
          <a:lstStyle/>
          <a:p>
            <a:pPr lvl="0">
              <a:lnSpc>
                <a:spcPct val="130000"/>
              </a:lnSpc>
            </a:pPr>
            <a:r>
              <a:rPr lang="en-US" altLang="zh-CN" sz="4000" b="1" dirty="0">
                <a:solidFill>
                  <a:schemeClr val="accent4">
                    <a:lumMod val="75000"/>
                  </a:schemeClr>
                </a:solidFill>
              </a:rPr>
              <a:t>03</a:t>
            </a:r>
          </a:p>
        </p:txBody>
      </p:sp>
      <p:sp>
        <p:nvSpPr>
          <p:cNvPr id="19" name="文本框 8">
            <a:extLst>
              <a:ext uri="{FF2B5EF4-FFF2-40B4-BE49-F238E27FC236}">
                <a16:creationId xmlns:a16="http://schemas.microsoft.com/office/drawing/2014/main" id="{36C04EBE-912B-4581-BD9D-20666D4F8816}"/>
              </a:ext>
            </a:extLst>
          </p:cNvPr>
          <p:cNvSpPr txBox="1"/>
          <p:nvPr/>
        </p:nvSpPr>
        <p:spPr>
          <a:xfrm>
            <a:off x="883221" y="2765403"/>
            <a:ext cx="9885242" cy="2938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dirty="0">
                <a:solidFill>
                  <a:schemeClr val="tx1">
                    <a:lumMod val="75000"/>
                    <a:lumOff val="25000"/>
                  </a:schemeClr>
                </a:solidFill>
                <a:latin typeface="+mn-ea"/>
              </a:rPr>
              <a:t>After August 2007, </a:t>
            </a:r>
            <a:r>
              <a:rPr lang="en-US" altLang="zh-CN" b="1" dirty="0">
                <a:solidFill>
                  <a:schemeClr val="tx1">
                    <a:lumMod val="75000"/>
                    <a:lumOff val="25000"/>
                  </a:schemeClr>
                </a:solidFill>
                <a:latin typeface="+mn-ea"/>
              </a:rPr>
              <a:t>the securitized-banking model was under pressure, </a:t>
            </a:r>
            <a:r>
              <a:rPr lang="en-US" altLang="zh-CN" dirty="0">
                <a:solidFill>
                  <a:schemeClr val="tx1">
                    <a:lumMod val="75000"/>
                    <a:lumOff val="25000"/>
                  </a:schemeClr>
                </a:solidFill>
                <a:latin typeface="+mn-ea"/>
              </a:rPr>
              <a:t>with small equity bases stretched by increasing haircuts on high-grade collateral. We see evidence of this pressure in the co-movement of spreads on a wide variety of AAA and AA credits. </a:t>
            </a:r>
            <a:r>
              <a:rPr lang="en-US" altLang="zh-CN" b="1" dirty="0">
                <a:solidFill>
                  <a:schemeClr val="tx1">
                    <a:lumMod val="75000"/>
                    <a:lumOff val="25000"/>
                  </a:schemeClr>
                </a:solidFill>
                <a:latin typeface="+mn-ea"/>
              </a:rPr>
              <a:t>This pressure contributed to the forced rescue of Bear Stearns in March 2008 and the failure of Lehman Brothers in September 2008. The second systemic event and run on repo occurred with the failure of Lehman</a:t>
            </a:r>
            <a:r>
              <a:rPr lang="en-US" altLang="zh-CN" dirty="0">
                <a:solidFill>
                  <a:schemeClr val="tx1">
                    <a:lumMod val="75000"/>
                    <a:lumOff val="25000"/>
                  </a:schemeClr>
                </a:solidFill>
                <a:latin typeface="+mn-ea"/>
              </a:rPr>
              <a:t>. In this second event, we see parallels to 19th century banking crises, with a famine of liquidity leading to significant premia on even the safest of assets.</a:t>
            </a:r>
          </a:p>
        </p:txBody>
      </p:sp>
    </p:spTree>
    <p:extLst>
      <p:ext uri="{BB962C8B-B14F-4D97-AF65-F5344CB8AC3E}">
        <p14:creationId xmlns:p14="http://schemas.microsoft.com/office/powerpoint/2010/main" val="8429223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88F375D7-0B86-448B-8CC3-573E66BDD63F}"/>
              </a:ext>
            </a:extLst>
          </p:cNvPr>
          <p:cNvSpPr>
            <a:spLocks noGrp="1"/>
          </p:cNvSpPr>
          <p:nvPr>
            <p:ph type="body" sz="quarter" idx="10"/>
          </p:nvPr>
        </p:nvSpPr>
        <p:spPr>
          <a:xfrm>
            <a:off x="-168076" y="841246"/>
            <a:ext cx="5302783" cy="721395"/>
          </a:xfrm>
        </p:spPr>
        <p:txBody>
          <a:bodyPr/>
          <a:lstStyle/>
          <a:p>
            <a:pPr algn="ctr"/>
            <a:r>
              <a:rPr lang="en-US" sz="5400" dirty="0">
                <a:solidFill>
                  <a:schemeClr val="accent1">
                    <a:lumMod val="50000"/>
                  </a:schemeClr>
                </a:solidFill>
              </a:rPr>
              <a:t>My Opinion</a:t>
            </a:r>
          </a:p>
        </p:txBody>
      </p:sp>
    </p:spTree>
    <p:extLst>
      <p:ext uri="{BB962C8B-B14F-4D97-AF65-F5344CB8AC3E}">
        <p14:creationId xmlns:p14="http://schemas.microsoft.com/office/powerpoint/2010/main" val="2809164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915213" y="2203017"/>
            <a:ext cx="8084654" cy="1041761"/>
          </a:xfrm>
        </p:spPr>
        <p:txBody>
          <a:bodyPr/>
          <a:lstStyle/>
          <a:p>
            <a:r>
              <a:rPr kumimoji="1" lang="en-US" altLang="zh-CN" sz="6000" dirty="0"/>
              <a:t>THANK</a:t>
            </a:r>
            <a:r>
              <a:rPr kumimoji="1" lang="zh-CN" altLang="en-US" sz="6000" dirty="0"/>
              <a:t> </a:t>
            </a:r>
            <a:r>
              <a:rPr kumimoji="1" lang="en-US" altLang="zh-CN" sz="6000" dirty="0"/>
              <a:t>YOU!</a:t>
            </a:r>
            <a:endParaRPr kumimoji="1" lang="zh-CN" altLang="en-US" sz="6000" dirty="0"/>
          </a:p>
        </p:txBody>
      </p:sp>
    </p:spTree>
    <p:extLst>
      <p:ext uri="{BB962C8B-B14F-4D97-AF65-F5344CB8AC3E}">
        <p14:creationId xmlns:p14="http://schemas.microsoft.com/office/powerpoint/2010/main" val="831768825"/>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xfrm>
            <a:off x="4640704" y="243412"/>
            <a:ext cx="2910592" cy="2373032"/>
          </a:xfrm>
        </p:spPr>
        <p:txBody>
          <a:bodyPr/>
          <a:lstStyle/>
          <a:p>
            <a:r>
              <a:rPr kumimoji="1" lang="en-US" altLang="zh-CN" dirty="0"/>
              <a:t>01</a:t>
            </a:r>
            <a:endParaRPr kumimoji="1" lang="zh-CN" altLang="en-US" dirty="0"/>
          </a:p>
        </p:txBody>
      </p:sp>
      <p:sp>
        <p:nvSpPr>
          <p:cNvPr id="3" name="文本占位符 2"/>
          <p:cNvSpPr>
            <a:spLocks noGrp="1"/>
          </p:cNvSpPr>
          <p:nvPr>
            <p:ph type="body" sz="quarter" idx="16"/>
          </p:nvPr>
        </p:nvSpPr>
        <p:spPr>
          <a:xfrm>
            <a:off x="2762820" y="2419675"/>
            <a:ext cx="6666359" cy="1399972"/>
          </a:xfrm>
        </p:spPr>
        <p:txBody>
          <a:bodyPr/>
          <a:lstStyle/>
          <a:p>
            <a:r>
              <a:rPr kumimoji="1" lang="en-US" altLang="zh-CN" b="1" dirty="0"/>
              <a:t>Introduction and Backgrounds </a:t>
            </a:r>
            <a:endParaRPr kumimoji="1" lang="zh-CN" altLang="en-US" b="1" dirty="0"/>
          </a:p>
        </p:txBody>
      </p:sp>
      <p:sp>
        <p:nvSpPr>
          <p:cNvPr id="4" name="文本框 3">
            <a:extLst>
              <a:ext uri="{FF2B5EF4-FFF2-40B4-BE49-F238E27FC236}">
                <a16:creationId xmlns:a16="http://schemas.microsoft.com/office/drawing/2014/main" id="{C499F2BC-40AD-484B-BF21-A298D4078F3E}"/>
              </a:ext>
            </a:extLst>
          </p:cNvPr>
          <p:cNvSpPr txBox="1"/>
          <p:nvPr/>
        </p:nvSpPr>
        <p:spPr>
          <a:xfrm>
            <a:off x="2762820" y="4961758"/>
            <a:ext cx="7013600" cy="1569660"/>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1.1 Traditional</a:t>
            </a:r>
            <a:r>
              <a:rPr lang="en-US" altLang="zh-CN" sz="2400" b="1" dirty="0">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Banking &amp; Securitized</a:t>
            </a:r>
            <a:r>
              <a:rPr lang="en-US" altLang="zh-CN" sz="2400" b="1" dirty="0">
                <a:solidFill>
                  <a:schemeClr val="bg1"/>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Banking</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1.2 Bank Run</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1.3 The Subprime Mortgage Market</a:t>
            </a:r>
          </a:p>
          <a:p>
            <a:pPr marL="285750" indent="-28575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1.4 Securitization</a:t>
            </a:r>
          </a:p>
        </p:txBody>
      </p:sp>
    </p:spTree>
    <p:extLst>
      <p:ext uri="{BB962C8B-B14F-4D97-AF65-F5344CB8AC3E}">
        <p14:creationId xmlns:p14="http://schemas.microsoft.com/office/powerpoint/2010/main" val="486006071"/>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物体, 时钟&#10;&#10;已生成极高可信度的说明">
            <a:extLst>
              <a:ext uri="{FF2B5EF4-FFF2-40B4-BE49-F238E27FC236}">
                <a16:creationId xmlns:a16="http://schemas.microsoft.com/office/drawing/2014/main" id="{F74FA3C7-2FDA-4574-A9FB-A3BE47F5CF75}"/>
              </a:ext>
            </a:extLst>
          </p:cNvPr>
          <p:cNvPicPr>
            <a:picLocks noChangeAspect="1"/>
          </p:cNvPicPr>
          <p:nvPr/>
        </p:nvPicPr>
        <p:blipFill>
          <a:blip r:embed="rId2"/>
          <a:stretch>
            <a:fillRect/>
          </a:stretch>
        </p:blipFill>
        <p:spPr>
          <a:xfrm>
            <a:off x="321000" y="1501545"/>
            <a:ext cx="1943268" cy="5098222"/>
          </a:xfrm>
          <a:prstGeom prst="rect">
            <a:avLst/>
          </a:prstGeom>
        </p:spPr>
      </p:pic>
      <p:pic>
        <p:nvPicPr>
          <p:cNvPr id="22" name="图片 21" descr="图片包含 文字, 地图&#10;&#10;已生成极高可信度的说明">
            <a:extLst>
              <a:ext uri="{FF2B5EF4-FFF2-40B4-BE49-F238E27FC236}">
                <a16:creationId xmlns:a16="http://schemas.microsoft.com/office/drawing/2014/main" id="{5D9B3F0F-063C-4AFC-A7A7-8D15E290EAFE}"/>
              </a:ext>
            </a:extLst>
          </p:cNvPr>
          <p:cNvPicPr>
            <a:picLocks noChangeAspect="1"/>
          </p:cNvPicPr>
          <p:nvPr/>
        </p:nvPicPr>
        <p:blipFill>
          <a:blip r:embed="rId3"/>
          <a:stretch>
            <a:fillRect/>
          </a:stretch>
        </p:blipFill>
        <p:spPr>
          <a:xfrm>
            <a:off x="7337633" y="1195650"/>
            <a:ext cx="4793395" cy="5639289"/>
          </a:xfrm>
          <a:prstGeom prst="rect">
            <a:avLst/>
          </a:prstGeom>
        </p:spPr>
      </p:pic>
      <p:sp>
        <p:nvSpPr>
          <p:cNvPr id="2" name="文本占位符 1"/>
          <p:cNvSpPr>
            <a:spLocks noGrp="1"/>
          </p:cNvSpPr>
          <p:nvPr>
            <p:ph type="body" sz="quarter" idx="10"/>
          </p:nvPr>
        </p:nvSpPr>
        <p:spPr>
          <a:xfrm>
            <a:off x="322289" y="258233"/>
            <a:ext cx="8648991" cy="721395"/>
          </a:xfrm>
        </p:spPr>
        <p:txBody>
          <a:bodyPr/>
          <a:lstStyle/>
          <a:p>
            <a:r>
              <a:rPr kumimoji="1" lang="en-US" altLang="zh-CN" dirty="0"/>
              <a:t>1.1 Traditional-Banking &amp; Securitized-Banking</a:t>
            </a:r>
          </a:p>
        </p:txBody>
      </p:sp>
      <p:sp>
        <p:nvSpPr>
          <p:cNvPr id="24" name="矩形 23">
            <a:extLst>
              <a:ext uri="{FF2B5EF4-FFF2-40B4-BE49-F238E27FC236}">
                <a16:creationId xmlns:a16="http://schemas.microsoft.com/office/drawing/2014/main" id="{7ED436C6-2410-4555-9187-D4586BE4D003}"/>
              </a:ext>
            </a:extLst>
          </p:cNvPr>
          <p:cNvSpPr/>
          <p:nvPr/>
        </p:nvSpPr>
        <p:spPr>
          <a:xfrm>
            <a:off x="2264268" y="1511630"/>
            <a:ext cx="4400854" cy="777457"/>
          </a:xfrm>
          <a:prstGeom prst="rect">
            <a:avLst/>
          </a:prstGeom>
        </p:spPr>
        <p:txBody>
          <a:bodyPr wrap="square">
            <a:spAutoFit/>
          </a:bodyPr>
          <a:lstStyle/>
          <a:p>
            <a:pPr lvl="0">
              <a:lnSpc>
                <a:spcPct val="130000"/>
              </a:lnSpc>
            </a:pPr>
            <a:r>
              <a:rPr lang="en-US" altLang="zh-CN" b="1" dirty="0">
                <a:solidFill>
                  <a:schemeClr val="accent1"/>
                </a:solidFill>
              </a:rPr>
              <a:t>Traditional-Banking:</a:t>
            </a:r>
          </a:p>
          <a:p>
            <a:pPr lvl="0">
              <a:lnSpc>
                <a:spcPct val="130000"/>
              </a:lnSpc>
            </a:pPr>
            <a:r>
              <a:rPr lang="en-US" altLang="zh-CN" dirty="0">
                <a:solidFill>
                  <a:schemeClr val="accent1"/>
                </a:solidFill>
              </a:rPr>
              <a:t>Driven by the withdraw of </a:t>
            </a:r>
            <a:r>
              <a:rPr lang="en-US" altLang="zh-CN" b="1" dirty="0">
                <a:solidFill>
                  <a:schemeClr val="accent1"/>
                </a:solidFill>
              </a:rPr>
              <a:t>deposits</a:t>
            </a:r>
          </a:p>
        </p:txBody>
      </p:sp>
      <p:sp>
        <p:nvSpPr>
          <p:cNvPr id="27" name="矩形 26">
            <a:extLst>
              <a:ext uri="{FF2B5EF4-FFF2-40B4-BE49-F238E27FC236}">
                <a16:creationId xmlns:a16="http://schemas.microsoft.com/office/drawing/2014/main" id="{B815DFFC-CD48-4FED-824A-536BFE4A09F7}"/>
              </a:ext>
            </a:extLst>
          </p:cNvPr>
          <p:cNvSpPr/>
          <p:nvPr/>
        </p:nvSpPr>
        <p:spPr>
          <a:xfrm>
            <a:off x="3352460" y="3860683"/>
            <a:ext cx="5998362" cy="777457"/>
          </a:xfrm>
          <a:prstGeom prst="rect">
            <a:avLst/>
          </a:prstGeom>
        </p:spPr>
        <p:txBody>
          <a:bodyPr wrap="square">
            <a:spAutoFit/>
          </a:bodyPr>
          <a:lstStyle/>
          <a:p>
            <a:pPr lvl="0">
              <a:lnSpc>
                <a:spcPct val="130000"/>
              </a:lnSpc>
            </a:pPr>
            <a:r>
              <a:rPr lang="en-US" altLang="zh-CN" b="1" dirty="0">
                <a:solidFill>
                  <a:schemeClr val="accent1"/>
                </a:solidFill>
              </a:rPr>
              <a:t>Securitized-Banking:</a:t>
            </a:r>
          </a:p>
          <a:p>
            <a:pPr lvl="0">
              <a:lnSpc>
                <a:spcPct val="130000"/>
              </a:lnSpc>
            </a:pPr>
            <a:r>
              <a:rPr lang="en-US" altLang="zh-CN" dirty="0">
                <a:solidFill>
                  <a:schemeClr val="accent1"/>
                </a:solidFill>
              </a:rPr>
              <a:t>Driven by the withdraw of </a:t>
            </a:r>
            <a:r>
              <a:rPr lang="en-US" altLang="zh-CN" b="1" dirty="0">
                <a:solidFill>
                  <a:schemeClr val="accent1"/>
                </a:solidFill>
              </a:rPr>
              <a:t>repurchase(repo)</a:t>
            </a:r>
          </a:p>
        </p:txBody>
      </p:sp>
      <p:cxnSp>
        <p:nvCxnSpPr>
          <p:cNvPr id="32" name="直接箭头连接符 31">
            <a:extLst>
              <a:ext uri="{FF2B5EF4-FFF2-40B4-BE49-F238E27FC236}">
                <a16:creationId xmlns:a16="http://schemas.microsoft.com/office/drawing/2014/main" id="{E04F218E-8E10-45C0-84A4-C6F09BB76385}"/>
              </a:ext>
            </a:extLst>
          </p:cNvPr>
          <p:cNvCxnSpPr>
            <a:cxnSpLocks/>
          </p:cNvCxnSpPr>
          <p:nvPr/>
        </p:nvCxnSpPr>
        <p:spPr>
          <a:xfrm flipH="1">
            <a:off x="2171670" y="1481210"/>
            <a:ext cx="4089354" cy="0"/>
          </a:xfrm>
          <a:prstGeom prst="straightConnector1">
            <a:avLst/>
          </a:prstGeom>
          <a:ln w="762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2EA1BF9A-F235-4E7B-8808-D7916E72F7BF}"/>
              </a:ext>
            </a:extLst>
          </p:cNvPr>
          <p:cNvCxnSpPr>
            <a:cxnSpLocks/>
          </p:cNvCxnSpPr>
          <p:nvPr/>
        </p:nvCxnSpPr>
        <p:spPr>
          <a:xfrm>
            <a:off x="3445497" y="3883833"/>
            <a:ext cx="5303948" cy="0"/>
          </a:xfrm>
          <a:prstGeom prst="straightConnector1">
            <a:avLst/>
          </a:prstGeom>
          <a:ln w="76200">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文本框 8">
            <a:extLst>
              <a:ext uri="{FF2B5EF4-FFF2-40B4-BE49-F238E27FC236}">
                <a16:creationId xmlns:a16="http://schemas.microsoft.com/office/drawing/2014/main" id="{EFD4C0E1-0941-4365-9D63-EF569C27A905}"/>
              </a:ext>
            </a:extLst>
          </p:cNvPr>
          <p:cNvSpPr txBox="1"/>
          <p:nvPr/>
        </p:nvSpPr>
        <p:spPr>
          <a:xfrm>
            <a:off x="2264268" y="2164658"/>
            <a:ext cx="4400854" cy="11851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charset="0"/>
              <a:buChar char="•"/>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Step A: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depositors transfer money to the bank in return an account from which withdraws can be made.</a:t>
            </a:r>
          </a:p>
          <a:p>
            <a:pPr marL="285750" indent="-285750" algn="just">
              <a:lnSpc>
                <a:spcPct val="130000"/>
              </a:lnSpc>
              <a:buFont typeface="Arial" charset="0"/>
              <a:buChar char="•"/>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Step B: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bank loans these funds to a borrower, who promises to repay in the future</a:t>
            </a:r>
            <a:r>
              <a:rPr lang="en-US" altLang="zh-CN" sz="1400" dirty="0">
                <a:solidFill>
                  <a:schemeClr val="tx1">
                    <a:lumMod val="75000"/>
                    <a:lumOff val="25000"/>
                  </a:schemeClr>
                </a:solidFill>
                <a:latin typeface="+mn-ea"/>
              </a:rPr>
              <a:t>.</a:t>
            </a:r>
            <a:endParaRPr lang="zh-CN" altLang="en-US" sz="1400" dirty="0">
              <a:solidFill>
                <a:schemeClr val="tx1">
                  <a:lumMod val="75000"/>
                  <a:lumOff val="25000"/>
                </a:schemeClr>
              </a:solidFill>
              <a:latin typeface="+mn-ea"/>
            </a:endParaRPr>
          </a:p>
        </p:txBody>
      </p:sp>
      <p:sp>
        <p:nvSpPr>
          <p:cNvPr id="40" name="文本框 8">
            <a:extLst>
              <a:ext uri="{FF2B5EF4-FFF2-40B4-BE49-F238E27FC236}">
                <a16:creationId xmlns:a16="http://schemas.microsoft.com/office/drawing/2014/main" id="{6777E05A-41BD-44B7-89CB-940A12C0CA29}"/>
              </a:ext>
            </a:extLst>
          </p:cNvPr>
          <p:cNvSpPr txBox="1"/>
          <p:nvPr/>
        </p:nvSpPr>
        <p:spPr>
          <a:xfrm>
            <a:off x="3340885" y="4568914"/>
            <a:ext cx="7041030" cy="174547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charset="0"/>
              <a:buChar char="•"/>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Step 1: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investors transfer money to the bank in return of a collateral. (Repo agreement)</a:t>
            </a:r>
          </a:p>
          <a:p>
            <a:pPr marL="285750" indent="-285750" algn="just">
              <a:lnSpc>
                <a:spcPct val="130000"/>
              </a:lnSpc>
              <a:buFont typeface="Arial" charset="0"/>
              <a:buChar char="•"/>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Step 2 and 3: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direct lenders, with a specialization of underwriting loans to be held for only a short time, underwrite the loans to borrowers and then sell the mortgages to the bank.</a:t>
            </a:r>
          </a:p>
          <a:p>
            <a:pPr marL="285750" indent="-285750" algn="just">
              <a:lnSpc>
                <a:spcPct val="130000"/>
              </a:lnSpc>
              <a:buFont typeface="Arial" charset="0"/>
              <a:buChar char="•"/>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Step 4: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securitization itself made the transfer of mortgages from banks to outside investors possible. (Covered in Securitization section)</a:t>
            </a:r>
            <a:endPar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lgn="just">
              <a:lnSpc>
                <a:spcPct val="130000"/>
              </a:lnSpc>
              <a:buFont typeface="Arial" charset="0"/>
              <a:buChar char="•"/>
            </a:pPr>
            <a:endParaRPr lang="en-US" altLang="zh-CN" sz="1400" dirty="0">
              <a:solidFill>
                <a:schemeClr val="tx1">
                  <a:lumMod val="75000"/>
                  <a:lumOff val="25000"/>
                </a:schemeClr>
              </a:solidFill>
              <a:latin typeface="+mn-ea"/>
              <a:cs typeface="Times New Roman" panose="02020603050405020304" pitchFamily="18" charset="0"/>
            </a:endParaRPr>
          </a:p>
        </p:txBody>
      </p:sp>
    </p:spTree>
    <p:extLst>
      <p:ext uri="{BB962C8B-B14F-4D97-AF65-F5344CB8AC3E}">
        <p14:creationId xmlns:p14="http://schemas.microsoft.com/office/powerpoint/2010/main" val="90363372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14110" y="329998"/>
            <a:ext cx="5302783" cy="721395"/>
          </a:xfrm>
        </p:spPr>
        <p:txBody>
          <a:bodyPr/>
          <a:lstStyle/>
          <a:p>
            <a:r>
              <a:rPr kumimoji="1" lang="en-US" altLang="zh-CN" sz="3200" dirty="0"/>
              <a:t>What is Repo?</a:t>
            </a:r>
            <a:endParaRPr kumimoji="1" lang="zh-CN" altLang="en-US" sz="3200" dirty="0"/>
          </a:p>
        </p:txBody>
      </p:sp>
      <p:sp>
        <p:nvSpPr>
          <p:cNvPr id="4" name="文本框 8"/>
          <p:cNvSpPr txBox="1"/>
          <p:nvPr/>
        </p:nvSpPr>
        <p:spPr>
          <a:xfrm>
            <a:off x="2550160" y="2111221"/>
            <a:ext cx="7091679" cy="202497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Step 1 in Securitized-Banking is an analogue to Step A from Traditional-Banking. In practice, to achieve similar protection in Step 1 of the Traditional-Banking, the deposit-collateral takes the form of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a repo agreement</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t>
            </a:r>
          </a:p>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investor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buys some asset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(i.e. the collateral) with a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market value of Z$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from the bank for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X$</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and the bank agrees to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repurchase</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the same asset some time later (perhaps next day) for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Y$</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a:t>
            </a:r>
          </a:p>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If the bank defaults on the promise to repurchase the collateral ,then the investor has the right to terminate the agreement and keep or sell the collateral. </a:t>
            </a:r>
          </a:p>
        </p:txBody>
      </p:sp>
      <p:sp>
        <p:nvSpPr>
          <p:cNvPr id="10" name="文本框 8"/>
          <p:cNvSpPr txBox="1"/>
          <p:nvPr/>
        </p:nvSpPr>
        <p:spPr>
          <a:xfrm>
            <a:off x="2550160" y="4287055"/>
            <a:ext cx="8251816" cy="6245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The percentage (Y-X)/X is the repo rate. </a:t>
            </a:r>
          </a:p>
          <a:p>
            <a:pPr algn="just">
              <a:lnSpc>
                <a:spcPct val="130000"/>
              </a:lnSpc>
            </a:pP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The difference between X and Z is the haircut.</a:t>
            </a:r>
          </a:p>
        </p:txBody>
      </p:sp>
      <p:grpSp>
        <p:nvGrpSpPr>
          <p:cNvPr id="16" name="组 6">
            <a:extLst>
              <a:ext uri="{FF2B5EF4-FFF2-40B4-BE49-F238E27FC236}">
                <a16:creationId xmlns:a16="http://schemas.microsoft.com/office/drawing/2014/main" id="{653189CA-C13F-43C5-B592-FC9C0739829D}"/>
              </a:ext>
            </a:extLst>
          </p:cNvPr>
          <p:cNvGrpSpPr/>
          <p:nvPr/>
        </p:nvGrpSpPr>
        <p:grpSpPr>
          <a:xfrm>
            <a:off x="5293106" y="-2997813"/>
            <a:ext cx="1115122" cy="1115122"/>
            <a:chOff x="6177776" y="1807948"/>
            <a:chExt cx="1115122" cy="1115122"/>
          </a:xfrm>
        </p:grpSpPr>
        <p:sp>
          <p:nvSpPr>
            <p:cNvPr id="17" name="椭圆 16">
              <a:extLst>
                <a:ext uri="{FF2B5EF4-FFF2-40B4-BE49-F238E27FC236}">
                  <a16:creationId xmlns:a16="http://schemas.microsoft.com/office/drawing/2014/main" id="{A34F476B-1300-450A-8590-B4EECA2BD555}"/>
                </a:ext>
              </a:extLst>
            </p:cNvPr>
            <p:cNvSpPr/>
            <p:nvPr/>
          </p:nvSpPr>
          <p:spPr>
            <a:xfrm>
              <a:off x="6177776" y="1807948"/>
              <a:ext cx="1115122" cy="11151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8" name="L 形 17">
              <a:extLst>
                <a:ext uri="{FF2B5EF4-FFF2-40B4-BE49-F238E27FC236}">
                  <a16:creationId xmlns:a16="http://schemas.microsoft.com/office/drawing/2014/main" id="{87BDD5E8-2B23-420C-84FD-BD907A8894F4}"/>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19" name="矩形 18">
            <a:extLst>
              <a:ext uri="{FF2B5EF4-FFF2-40B4-BE49-F238E27FC236}">
                <a16:creationId xmlns:a16="http://schemas.microsoft.com/office/drawing/2014/main" id="{C145116D-9758-4AC9-8E6E-9E7E2C6E5FF1}"/>
              </a:ext>
            </a:extLst>
          </p:cNvPr>
          <p:cNvSpPr/>
          <p:nvPr/>
        </p:nvSpPr>
        <p:spPr>
          <a:xfrm>
            <a:off x="6598835" y="-2806506"/>
            <a:ext cx="3467616" cy="732508"/>
          </a:xfrm>
          <a:prstGeom prst="rect">
            <a:avLst/>
          </a:prstGeom>
          <a:solidFill>
            <a:schemeClr val="accent1">
              <a:lumMod val="75000"/>
            </a:schemeClr>
          </a:solidFill>
        </p:spPr>
        <p:txBody>
          <a:bodyPr wrap="none">
            <a:spAutoFit/>
          </a:bodyPr>
          <a:lstStyle/>
          <a:p>
            <a:pPr lvl="0">
              <a:lnSpc>
                <a:spcPct val="130000"/>
              </a:lnSpc>
            </a:pPr>
            <a:r>
              <a:rPr lang="zh-CN" altLang="en-US" sz="3200" b="1" dirty="0">
                <a:solidFill>
                  <a:schemeClr val="bg1"/>
                </a:solidFill>
              </a:rPr>
              <a:t>点击此处添加标题</a:t>
            </a:r>
            <a:endParaRPr lang="en-US" altLang="zh-CN" sz="3200" b="1" dirty="0">
              <a:solidFill>
                <a:schemeClr val="bg1"/>
              </a:solidFill>
            </a:endParaRPr>
          </a:p>
        </p:txBody>
      </p:sp>
      <p:grpSp>
        <p:nvGrpSpPr>
          <p:cNvPr id="20" name="组 9">
            <a:extLst>
              <a:ext uri="{FF2B5EF4-FFF2-40B4-BE49-F238E27FC236}">
                <a16:creationId xmlns:a16="http://schemas.microsoft.com/office/drawing/2014/main" id="{E40D4C69-690D-4017-8900-E8B03EF2DCF5}"/>
              </a:ext>
            </a:extLst>
          </p:cNvPr>
          <p:cNvGrpSpPr/>
          <p:nvPr/>
        </p:nvGrpSpPr>
        <p:grpSpPr>
          <a:xfrm>
            <a:off x="5293106" y="-4241879"/>
            <a:ext cx="1115122" cy="1115122"/>
            <a:chOff x="6177776" y="1807948"/>
            <a:chExt cx="1115122" cy="1115122"/>
          </a:xfrm>
        </p:grpSpPr>
        <p:sp>
          <p:nvSpPr>
            <p:cNvPr id="21" name="椭圆 20">
              <a:extLst>
                <a:ext uri="{FF2B5EF4-FFF2-40B4-BE49-F238E27FC236}">
                  <a16:creationId xmlns:a16="http://schemas.microsoft.com/office/drawing/2014/main" id="{23904CAA-818F-4721-A4E3-2B787A576EEE}"/>
                </a:ext>
              </a:extLst>
            </p:cNvPr>
            <p:cNvSpPr/>
            <p:nvPr/>
          </p:nvSpPr>
          <p:spPr>
            <a:xfrm>
              <a:off x="6177776" y="1807948"/>
              <a:ext cx="1115122" cy="111512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2" name="L 形 21">
              <a:extLst>
                <a:ext uri="{FF2B5EF4-FFF2-40B4-BE49-F238E27FC236}">
                  <a16:creationId xmlns:a16="http://schemas.microsoft.com/office/drawing/2014/main" id="{CC957044-9BA9-4E14-8B58-CB9877C46CCE}"/>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23" name="矩形 22">
            <a:extLst>
              <a:ext uri="{FF2B5EF4-FFF2-40B4-BE49-F238E27FC236}">
                <a16:creationId xmlns:a16="http://schemas.microsoft.com/office/drawing/2014/main" id="{EF28210F-F247-430E-B7AD-3DA354A92F09}"/>
              </a:ext>
            </a:extLst>
          </p:cNvPr>
          <p:cNvSpPr/>
          <p:nvPr/>
        </p:nvSpPr>
        <p:spPr>
          <a:xfrm>
            <a:off x="6598835" y="-4050572"/>
            <a:ext cx="3467616" cy="732508"/>
          </a:xfrm>
          <a:prstGeom prst="rect">
            <a:avLst/>
          </a:prstGeom>
          <a:solidFill>
            <a:schemeClr val="accent1">
              <a:lumMod val="50000"/>
            </a:schemeClr>
          </a:solidFill>
        </p:spPr>
        <p:txBody>
          <a:bodyPr wrap="none">
            <a:spAutoFit/>
          </a:bodyPr>
          <a:lstStyle/>
          <a:p>
            <a:pPr lvl="0">
              <a:lnSpc>
                <a:spcPct val="130000"/>
              </a:lnSpc>
            </a:pPr>
            <a:r>
              <a:rPr lang="zh-CN" altLang="en-US" sz="3200" b="1" dirty="0">
                <a:solidFill>
                  <a:schemeClr val="bg1"/>
                </a:solidFill>
              </a:rPr>
              <a:t>点击此处添加标题</a:t>
            </a:r>
            <a:endParaRPr lang="en-US" altLang="zh-CN" sz="3200" b="1" dirty="0">
              <a:solidFill>
                <a:schemeClr val="bg1"/>
              </a:solidFill>
            </a:endParaRPr>
          </a:p>
        </p:txBody>
      </p:sp>
      <p:grpSp>
        <p:nvGrpSpPr>
          <p:cNvPr id="24" name="组 13">
            <a:extLst>
              <a:ext uri="{FF2B5EF4-FFF2-40B4-BE49-F238E27FC236}">
                <a16:creationId xmlns:a16="http://schemas.microsoft.com/office/drawing/2014/main" id="{FE3F158E-0D49-471E-AB30-DE0188F601D5}"/>
              </a:ext>
            </a:extLst>
          </p:cNvPr>
          <p:cNvGrpSpPr/>
          <p:nvPr/>
        </p:nvGrpSpPr>
        <p:grpSpPr>
          <a:xfrm>
            <a:off x="5293106" y="-1753747"/>
            <a:ext cx="1115122" cy="1115122"/>
            <a:chOff x="6177776" y="1807948"/>
            <a:chExt cx="1115122" cy="1115122"/>
          </a:xfrm>
        </p:grpSpPr>
        <p:sp>
          <p:nvSpPr>
            <p:cNvPr id="25" name="椭圆 24">
              <a:extLst>
                <a:ext uri="{FF2B5EF4-FFF2-40B4-BE49-F238E27FC236}">
                  <a16:creationId xmlns:a16="http://schemas.microsoft.com/office/drawing/2014/main" id="{B55BFB9B-7719-4F3B-BA76-64F89870F301}"/>
                </a:ext>
              </a:extLst>
            </p:cNvPr>
            <p:cNvSpPr/>
            <p:nvPr/>
          </p:nvSpPr>
          <p:spPr>
            <a:xfrm>
              <a:off x="6177776" y="1807948"/>
              <a:ext cx="1115122" cy="1115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6" name="L 形 25">
              <a:extLst>
                <a:ext uri="{FF2B5EF4-FFF2-40B4-BE49-F238E27FC236}">
                  <a16:creationId xmlns:a16="http://schemas.microsoft.com/office/drawing/2014/main" id="{028D705C-95E4-4402-865E-29100C5CCFC3}"/>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
        <p:nvSpPr>
          <p:cNvPr id="27" name="矩形 26">
            <a:extLst>
              <a:ext uri="{FF2B5EF4-FFF2-40B4-BE49-F238E27FC236}">
                <a16:creationId xmlns:a16="http://schemas.microsoft.com/office/drawing/2014/main" id="{3DF9AEDF-4B67-47B8-A8BA-644F16C41875}"/>
              </a:ext>
            </a:extLst>
          </p:cNvPr>
          <p:cNvSpPr/>
          <p:nvPr/>
        </p:nvSpPr>
        <p:spPr>
          <a:xfrm>
            <a:off x="6598835" y="-1562440"/>
            <a:ext cx="3467616" cy="732508"/>
          </a:xfrm>
          <a:prstGeom prst="rect">
            <a:avLst/>
          </a:prstGeom>
          <a:solidFill>
            <a:schemeClr val="accent1"/>
          </a:solidFill>
        </p:spPr>
        <p:txBody>
          <a:bodyPr wrap="none">
            <a:spAutoFit/>
          </a:bodyPr>
          <a:lstStyle/>
          <a:p>
            <a:pPr lvl="0">
              <a:lnSpc>
                <a:spcPct val="130000"/>
              </a:lnSpc>
            </a:pPr>
            <a:r>
              <a:rPr lang="zh-CN" altLang="en-US" sz="3200" b="1" dirty="0">
                <a:solidFill>
                  <a:schemeClr val="bg1"/>
                </a:solidFill>
              </a:rPr>
              <a:t>点击此处添加标题</a:t>
            </a:r>
            <a:endParaRPr lang="en-US" altLang="zh-CN" sz="3200" b="1" dirty="0">
              <a:solidFill>
                <a:schemeClr val="bg1"/>
              </a:solidFill>
            </a:endParaRPr>
          </a:p>
        </p:txBody>
      </p:sp>
      <p:grpSp>
        <p:nvGrpSpPr>
          <p:cNvPr id="8" name="组合 7">
            <a:extLst>
              <a:ext uri="{FF2B5EF4-FFF2-40B4-BE49-F238E27FC236}">
                <a16:creationId xmlns:a16="http://schemas.microsoft.com/office/drawing/2014/main" id="{71FD14FD-8C30-4EB3-97ED-EBF90AA09373}"/>
              </a:ext>
            </a:extLst>
          </p:cNvPr>
          <p:cNvGrpSpPr/>
          <p:nvPr/>
        </p:nvGrpSpPr>
        <p:grpSpPr>
          <a:xfrm>
            <a:off x="9813704" y="1863360"/>
            <a:ext cx="2385042" cy="1998812"/>
            <a:chOff x="8160593" y="3623120"/>
            <a:chExt cx="3167807" cy="2502590"/>
          </a:xfrm>
        </p:grpSpPr>
        <p:pic>
          <p:nvPicPr>
            <p:cNvPr id="28" name="图片 27" descr="图片包含 文字, 地图&#10;&#10;已生成极高可信度的说明">
              <a:extLst>
                <a:ext uri="{FF2B5EF4-FFF2-40B4-BE49-F238E27FC236}">
                  <a16:creationId xmlns:a16="http://schemas.microsoft.com/office/drawing/2014/main" id="{E12698C1-30FA-4AF2-8313-616ACEC494F6}"/>
                </a:ext>
              </a:extLst>
            </p:cNvPr>
            <p:cNvPicPr>
              <a:picLocks noChangeAspect="1"/>
            </p:cNvPicPr>
            <p:nvPr/>
          </p:nvPicPr>
          <p:blipFill rotWithShape="1">
            <a:blip r:embed="rId2"/>
            <a:srcRect r="33913" b="55622"/>
            <a:stretch/>
          </p:blipFill>
          <p:spPr>
            <a:xfrm>
              <a:off x="8160593" y="3623120"/>
              <a:ext cx="3167807" cy="2502590"/>
            </a:xfrm>
            <a:prstGeom prst="rect">
              <a:avLst/>
            </a:prstGeom>
          </p:spPr>
        </p:pic>
        <p:sp>
          <p:nvSpPr>
            <p:cNvPr id="7" name="矩形 6">
              <a:extLst>
                <a:ext uri="{FF2B5EF4-FFF2-40B4-BE49-F238E27FC236}">
                  <a16:creationId xmlns:a16="http://schemas.microsoft.com/office/drawing/2014/main" id="{7E66FEC9-0F7C-47B6-A2E8-4EC5779061C2}"/>
                </a:ext>
              </a:extLst>
            </p:cNvPr>
            <p:cNvSpPr/>
            <p:nvPr/>
          </p:nvSpPr>
          <p:spPr>
            <a:xfrm>
              <a:off x="9966960" y="3623120"/>
              <a:ext cx="1361440" cy="1739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grpSp>
      <p:sp>
        <p:nvSpPr>
          <p:cNvPr id="13" name="矩形 12">
            <a:extLst>
              <a:ext uri="{FF2B5EF4-FFF2-40B4-BE49-F238E27FC236}">
                <a16:creationId xmlns:a16="http://schemas.microsoft.com/office/drawing/2014/main" id="{C8549482-5AD7-484F-B7C6-B974F6ABB716}"/>
              </a:ext>
            </a:extLst>
          </p:cNvPr>
          <p:cNvSpPr/>
          <p:nvPr/>
        </p:nvSpPr>
        <p:spPr>
          <a:xfrm>
            <a:off x="2550160" y="5051759"/>
            <a:ext cx="8361680" cy="344518"/>
          </a:xfrm>
          <a:prstGeom prst="rect">
            <a:avLst/>
          </a:prstGeom>
        </p:spPr>
        <p:txBody>
          <a:bodyPr wrap="square">
            <a:spAutoFit/>
          </a:bodyPr>
          <a:lstStyle/>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For example, if an asset has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a market value of $100</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 and banks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sell it for 80$ </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with an </a:t>
            </a:r>
            <a:r>
              <a:rPr lang="en-US" altLang="zh-CN" sz="1400" b="1" dirty="0">
                <a:solidFill>
                  <a:schemeClr val="tx1">
                    <a:lumMod val="75000"/>
                    <a:lumOff val="25000"/>
                  </a:schemeClr>
                </a:solidFill>
                <a:latin typeface="Times New Roman" panose="02020603050405020304" pitchFamily="18" charset="0"/>
                <a:cs typeface="Times New Roman" panose="02020603050405020304" pitchFamily="18" charset="0"/>
              </a:rPr>
              <a:t>repurchase price of $88</a:t>
            </a: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29" name="矩形 28">
            <a:extLst>
              <a:ext uri="{FF2B5EF4-FFF2-40B4-BE49-F238E27FC236}">
                <a16:creationId xmlns:a16="http://schemas.microsoft.com/office/drawing/2014/main" id="{6E2163FE-4EEB-4A16-BC9E-867AA943D3AD}"/>
              </a:ext>
            </a:extLst>
          </p:cNvPr>
          <p:cNvSpPr/>
          <p:nvPr/>
        </p:nvSpPr>
        <p:spPr>
          <a:xfrm>
            <a:off x="2552400" y="5325786"/>
            <a:ext cx="6341736" cy="624595"/>
          </a:xfrm>
          <a:prstGeom prst="rect">
            <a:avLst/>
          </a:prstGeom>
        </p:spPr>
        <p:txBody>
          <a:bodyPr wrap="square">
            <a:spAutoFit/>
          </a:bodyPr>
          <a:lstStyle/>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repo rate = (Y-X)/X = (88-80)/80 = 10%</a:t>
            </a:r>
          </a:p>
          <a:p>
            <a:pPr algn="just">
              <a:lnSpc>
                <a:spcPct val="130000"/>
              </a:lnSpc>
            </a:pPr>
            <a:r>
              <a:rPr lang="en-US" altLang="zh-CN" sz="1400" dirty="0">
                <a:solidFill>
                  <a:schemeClr val="tx1">
                    <a:lumMod val="75000"/>
                    <a:lumOff val="25000"/>
                  </a:schemeClr>
                </a:solidFill>
                <a:latin typeface="Times New Roman" panose="02020603050405020304" pitchFamily="18" charset="0"/>
                <a:cs typeface="Times New Roman" panose="02020603050405020304" pitchFamily="18" charset="0"/>
              </a:rPr>
              <a:t>The haircut = (Z-X)/Z = (100-80)/100 = 20%</a:t>
            </a:r>
          </a:p>
        </p:txBody>
      </p:sp>
      <p:grpSp>
        <p:nvGrpSpPr>
          <p:cNvPr id="30" name="组 6">
            <a:extLst>
              <a:ext uri="{FF2B5EF4-FFF2-40B4-BE49-F238E27FC236}">
                <a16:creationId xmlns:a16="http://schemas.microsoft.com/office/drawing/2014/main" id="{BF91524B-0C13-4CBD-88D1-2F03AEBA594F}"/>
              </a:ext>
            </a:extLst>
          </p:cNvPr>
          <p:cNvGrpSpPr/>
          <p:nvPr/>
        </p:nvGrpSpPr>
        <p:grpSpPr>
          <a:xfrm>
            <a:off x="2330576" y="4365628"/>
            <a:ext cx="267304" cy="264666"/>
            <a:chOff x="6177776" y="1807948"/>
            <a:chExt cx="1115122" cy="1115122"/>
          </a:xfrm>
        </p:grpSpPr>
        <p:sp>
          <p:nvSpPr>
            <p:cNvPr id="31" name="椭圆 30">
              <a:extLst>
                <a:ext uri="{FF2B5EF4-FFF2-40B4-BE49-F238E27FC236}">
                  <a16:creationId xmlns:a16="http://schemas.microsoft.com/office/drawing/2014/main" id="{0654939B-33D3-4901-B79E-59E177FBB445}"/>
                </a:ext>
              </a:extLst>
            </p:cNvPr>
            <p:cNvSpPr/>
            <p:nvPr/>
          </p:nvSpPr>
          <p:spPr>
            <a:xfrm>
              <a:off x="6177776" y="1807948"/>
              <a:ext cx="1115122" cy="11151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2" name="L 形 31">
              <a:extLst>
                <a:ext uri="{FF2B5EF4-FFF2-40B4-BE49-F238E27FC236}">
                  <a16:creationId xmlns:a16="http://schemas.microsoft.com/office/drawing/2014/main" id="{E15733B8-8CE9-4F4B-8118-1A020617DAB6}"/>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33" name="组 9">
            <a:extLst>
              <a:ext uri="{FF2B5EF4-FFF2-40B4-BE49-F238E27FC236}">
                <a16:creationId xmlns:a16="http://schemas.microsoft.com/office/drawing/2014/main" id="{C8155F90-54B0-4404-A9AD-E13443548128}"/>
              </a:ext>
            </a:extLst>
          </p:cNvPr>
          <p:cNvGrpSpPr/>
          <p:nvPr/>
        </p:nvGrpSpPr>
        <p:grpSpPr>
          <a:xfrm>
            <a:off x="2330576" y="2160708"/>
            <a:ext cx="267304" cy="269028"/>
            <a:chOff x="6177776" y="1807948"/>
            <a:chExt cx="1115122" cy="1115122"/>
          </a:xfrm>
        </p:grpSpPr>
        <p:sp>
          <p:nvSpPr>
            <p:cNvPr id="34" name="椭圆 33">
              <a:extLst>
                <a:ext uri="{FF2B5EF4-FFF2-40B4-BE49-F238E27FC236}">
                  <a16:creationId xmlns:a16="http://schemas.microsoft.com/office/drawing/2014/main" id="{2DF4EACE-898C-4F5F-A1B9-2CA5ED31AFAA}"/>
                </a:ext>
              </a:extLst>
            </p:cNvPr>
            <p:cNvSpPr/>
            <p:nvPr/>
          </p:nvSpPr>
          <p:spPr>
            <a:xfrm>
              <a:off x="6177776" y="1807948"/>
              <a:ext cx="1115122" cy="111512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5" name="L 形 34">
              <a:extLst>
                <a:ext uri="{FF2B5EF4-FFF2-40B4-BE49-F238E27FC236}">
                  <a16:creationId xmlns:a16="http://schemas.microsoft.com/office/drawing/2014/main" id="{75812B05-B19F-4F47-B48B-E290AEA110A0}"/>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36" name="组 13">
            <a:extLst>
              <a:ext uri="{FF2B5EF4-FFF2-40B4-BE49-F238E27FC236}">
                <a16:creationId xmlns:a16="http://schemas.microsoft.com/office/drawing/2014/main" id="{B16F837C-0A80-481F-8EE6-41CF2073F9CE}"/>
              </a:ext>
            </a:extLst>
          </p:cNvPr>
          <p:cNvGrpSpPr/>
          <p:nvPr/>
        </p:nvGrpSpPr>
        <p:grpSpPr>
          <a:xfrm>
            <a:off x="2330576" y="5119488"/>
            <a:ext cx="267304" cy="269028"/>
            <a:chOff x="6177776" y="1807948"/>
            <a:chExt cx="1115122" cy="1115122"/>
          </a:xfrm>
        </p:grpSpPr>
        <p:sp>
          <p:nvSpPr>
            <p:cNvPr id="37" name="椭圆 36">
              <a:extLst>
                <a:ext uri="{FF2B5EF4-FFF2-40B4-BE49-F238E27FC236}">
                  <a16:creationId xmlns:a16="http://schemas.microsoft.com/office/drawing/2014/main" id="{4176B83C-0EA3-47DC-A457-0D9D6193B557}"/>
                </a:ext>
              </a:extLst>
            </p:cNvPr>
            <p:cNvSpPr/>
            <p:nvPr/>
          </p:nvSpPr>
          <p:spPr>
            <a:xfrm>
              <a:off x="6177776" y="1807948"/>
              <a:ext cx="1115122" cy="1115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8" name="L 形 37">
              <a:extLst>
                <a:ext uri="{FF2B5EF4-FFF2-40B4-BE49-F238E27FC236}">
                  <a16:creationId xmlns:a16="http://schemas.microsoft.com/office/drawing/2014/main" id="{EA19973C-4197-4D6D-AF40-E91ECAD07381}"/>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Tree>
    <p:extLst>
      <p:ext uri="{BB962C8B-B14F-4D97-AF65-F5344CB8AC3E}">
        <p14:creationId xmlns:p14="http://schemas.microsoft.com/office/powerpoint/2010/main" val="42740014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22289" y="258233"/>
            <a:ext cx="8648991" cy="721395"/>
          </a:xfrm>
        </p:spPr>
        <p:txBody>
          <a:bodyPr/>
          <a:lstStyle/>
          <a:p>
            <a:r>
              <a:rPr kumimoji="1" lang="en-US" altLang="zh-CN" dirty="0"/>
              <a:t>1.1 Traditional-Banking &amp; Securitized-Banking</a:t>
            </a:r>
          </a:p>
        </p:txBody>
      </p:sp>
      <p:graphicFrame>
        <p:nvGraphicFramePr>
          <p:cNvPr id="8" name="表格 7">
            <a:extLst>
              <a:ext uri="{FF2B5EF4-FFF2-40B4-BE49-F238E27FC236}">
                <a16:creationId xmlns:a16="http://schemas.microsoft.com/office/drawing/2014/main" id="{175E44FD-0286-4D13-AA26-33045C690E9C}"/>
              </a:ext>
            </a:extLst>
          </p:cNvPr>
          <p:cNvGraphicFramePr>
            <a:graphicFrameLocks noGrp="1"/>
          </p:cNvGraphicFramePr>
          <p:nvPr>
            <p:extLst>
              <p:ext uri="{D42A27DB-BD31-4B8C-83A1-F6EECF244321}">
                <p14:modId xmlns:p14="http://schemas.microsoft.com/office/powerpoint/2010/main" val="1362125607"/>
              </p:ext>
            </p:extLst>
          </p:nvPr>
        </p:nvGraphicFramePr>
        <p:xfrm>
          <a:off x="598025" y="2111355"/>
          <a:ext cx="10995950" cy="3962400"/>
        </p:xfrm>
        <a:graphic>
          <a:graphicData uri="http://schemas.openxmlformats.org/drawingml/2006/table">
            <a:tbl>
              <a:tblPr firstRow="1" bandRow="1">
                <a:tableStyleId>{0660B408-B3CF-4A94-85FC-2B1E0A45F4A2}</a:tableStyleId>
              </a:tblPr>
              <a:tblGrid>
                <a:gridCol w="5497975">
                  <a:extLst>
                    <a:ext uri="{9D8B030D-6E8A-4147-A177-3AD203B41FA5}">
                      <a16:colId xmlns:a16="http://schemas.microsoft.com/office/drawing/2014/main" val="2641875219"/>
                    </a:ext>
                  </a:extLst>
                </a:gridCol>
                <a:gridCol w="5497975">
                  <a:extLst>
                    <a:ext uri="{9D8B030D-6E8A-4147-A177-3AD203B41FA5}">
                      <a16:colId xmlns:a16="http://schemas.microsoft.com/office/drawing/2014/main" val="2542342491"/>
                    </a:ext>
                  </a:extLst>
                </a:gridCol>
              </a:tblGrid>
              <a:tr h="370840">
                <a:tc>
                  <a:txBody>
                    <a:bodyPr/>
                    <a:lstStyle/>
                    <a:p>
                      <a:pPr algn="l"/>
                      <a:r>
                        <a:rPr kumimoji="1" lang="en-US" altLang="zh-CN" sz="2400" dirty="0">
                          <a:latin typeface="Times New Roman" panose="02020603050405020304" pitchFamily="18" charset="0"/>
                          <a:cs typeface="Times New Roman" panose="02020603050405020304" pitchFamily="18" charset="0"/>
                        </a:rPr>
                        <a:t>Traditional-Banking</a:t>
                      </a:r>
                      <a:endParaRPr lang="en-US" sz="2400" dirty="0">
                        <a:latin typeface="Times New Roman" panose="02020603050405020304" pitchFamily="18" charset="0"/>
                        <a:cs typeface="Times New Roman" panose="02020603050405020304" pitchFamily="18"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a:r>
                        <a:rPr kumimoji="1" lang="en-US" altLang="zh-CN" sz="2400" dirty="0">
                          <a:latin typeface="Times New Roman" panose="02020603050405020304" pitchFamily="18" charset="0"/>
                          <a:cs typeface="Times New Roman" panose="02020603050405020304" pitchFamily="18" charset="0"/>
                        </a:rPr>
                        <a:t>Securitized-Banking</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329348798"/>
                  </a:ext>
                </a:extLst>
              </a:tr>
              <a:tr h="370840">
                <a:tc>
                  <a:txBody>
                    <a:bodyPr/>
                    <a:lstStyle/>
                    <a:p>
                      <a:pPr algn="l"/>
                      <a:r>
                        <a:rPr lang="en-US" sz="1800" b="1" dirty="0">
                          <a:latin typeface="Times New Roman" panose="02020603050405020304" pitchFamily="18" charset="0"/>
                          <a:cs typeface="Times New Roman" panose="02020603050405020304" pitchFamily="18" charset="0"/>
                        </a:rPr>
                        <a:t>Reserves</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1" dirty="0">
                          <a:latin typeface="Times New Roman" panose="02020603050405020304" pitchFamily="18" charset="0"/>
                          <a:cs typeface="Times New Roman" panose="02020603050405020304" pitchFamily="18" charset="0"/>
                        </a:rPr>
                        <a:t>Haircuts</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26194126"/>
                  </a:ext>
                </a:extLst>
              </a:tr>
              <a:tr h="370840">
                <a:tc>
                  <a:txBody>
                    <a:bodyPr/>
                    <a:lstStyle/>
                    <a:p>
                      <a:pPr algn="l"/>
                      <a:r>
                        <a:rPr lang="en-US" sz="1800" dirty="0">
                          <a:latin typeface="Times New Roman" panose="02020603050405020304" pitchFamily="18" charset="0"/>
                          <a:cs typeface="Times New Roman" panose="02020603050405020304" pitchFamily="18" charset="0"/>
                        </a:rPr>
                        <a:t>Minimum levels set by regulators</a:t>
                      </a:r>
                    </a:p>
                    <a:p>
                      <a:pPr algn="l"/>
                      <a:r>
                        <a:rPr lang="en-US" sz="1800" dirty="0">
                          <a:latin typeface="Times New Roman" panose="02020603050405020304" pitchFamily="18" charset="0"/>
                          <a:cs typeface="Times New Roman" panose="02020603050405020304" pitchFamily="18" charset="0"/>
                        </a:rPr>
                        <a:t>Shortfalls can be borrowed from central bank</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latin typeface="Times New Roman" panose="02020603050405020304" pitchFamily="18" charset="0"/>
                          <a:cs typeface="Times New Roman" panose="02020603050405020304" pitchFamily="18" charset="0"/>
                        </a:rPr>
                        <a:t>Minimum levels set by counterparties</a:t>
                      </a:r>
                    </a:p>
                    <a:p>
                      <a:pPr algn="l"/>
                      <a:r>
                        <a:rPr lang="en-US" sz="1800" dirty="0">
                          <a:latin typeface="Times New Roman" panose="02020603050405020304" pitchFamily="18" charset="0"/>
                          <a:cs typeface="Times New Roman" panose="02020603050405020304" pitchFamily="18" charset="0"/>
                        </a:rPr>
                        <a:t>No borrowing from central bank</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296404"/>
                  </a:ext>
                </a:extLst>
              </a:tr>
              <a:tr h="370840">
                <a:tc>
                  <a:txBody>
                    <a:bodyPr/>
                    <a:lstStyle/>
                    <a:p>
                      <a:pPr algn="l"/>
                      <a:r>
                        <a:rPr lang="en-US" sz="1800" b="1" dirty="0">
                          <a:latin typeface="Times New Roman" panose="02020603050405020304" pitchFamily="18" charset="0"/>
                          <a:cs typeface="Times New Roman" panose="02020603050405020304" pitchFamily="18" charset="0"/>
                        </a:rPr>
                        <a:t>Deposit Insurance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1" dirty="0">
                          <a:latin typeface="Times New Roman" panose="02020603050405020304" pitchFamily="18" charset="0"/>
                          <a:cs typeface="Times New Roman" panose="02020603050405020304" pitchFamily="18" charset="0"/>
                        </a:rPr>
                        <a:t>Collateral</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6724354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Guaranteed by the government</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latin typeface="Times New Roman" panose="02020603050405020304" pitchFamily="18" charset="0"/>
                          <a:cs typeface="Times New Roman" panose="02020603050405020304" pitchFamily="18" charset="0"/>
                        </a:rPr>
                        <a:t>Cash, Treasury Securities, Loans, or Securitized bonds</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7127261"/>
                  </a:ext>
                </a:extLst>
              </a:tr>
              <a:tr h="370840">
                <a:tc>
                  <a:txBody>
                    <a:bodyPr/>
                    <a:lstStyle/>
                    <a:p>
                      <a:pPr algn="l"/>
                      <a:r>
                        <a:rPr lang="en-US" sz="1800" b="1" dirty="0">
                          <a:latin typeface="Times New Roman" panose="02020603050405020304" pitchFamily="18" charset="0"/>
                          <a:cs typeface="Times New Roman" panose="02020603050405020304" pitchFamily="18" charset="0"/>
                        </a:rPr>
                        <a:t>Interest rates on Deposits</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1" dirty="0">
                          <a:latin typeface="Times New Roman" panose="02020603050405020304" pitchFamily="18" charset="0"/>
                          <a:cs typeface="Times New Roman" panose="02020603050405020304" pitchFamily="18" charset="0"/>
                        </a:rPr>
                        <a:t>Repo Rates</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66796673"/>
                  </a:ext>
                </a:extLst>
              </a:tr>
              <a:tr h="370840">
                <a:tc>
                  <a:txBody>
                    <a:bodyPr/>
                    <a:lstStyle/>
                    <a:p>
                      <a:pPr algn="l"/>
                      <a:r>
                        <a:rPr lang="en-US" sz="1800" dirty="0">
                          <a:latin typeface="Times New Roman" panose="02020603050405020304" pitchFamily="18" charset="0"/>
                          <a:cs typeface="Times New Roman" panose="02020603050405020304" pitchFamily="18" charset="0"/>
                        </a:rPr>
                        <a:t>Can be raised to attract deposits when reserves are low</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dirty="0">
                          <a:latin typeface="Times New Roman" panose="02020603050405020304" pitchFamily="18" charset="0"/>
                          <a:cs typeface="Times New Roman" panose="02020603050405020304" pitchFamily="18" charset="0"/>
                        </a:rPr>
                        <a:t>Can be raised to attract counterparties when funds are low</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400276"/>
                  </a:ext>
                </a:extLst>
              </a:tr>
              <a:tr h="370840">
                <a:tc>
                  <a:txBody>
                    <a:bodyPr/>
                    <a:lstStyle/>
                    <a:p>
                      <a:pPr algn="l"/>
                      <a:r>
                        <a:rPr lang="en-US" sz="1800" b="1" dirty="0">
                          <a:latin typeface="Times New Roman" panose="02020603050405020304" pitchFamily="18" charset="0"/>
                          <a:cs typeface="Times New Roman" panose="02020603050405020304" pitchFamily="18" charset="0"/>
                        </a:rPr>
                        <a:t>Loans Held</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800" b="1" dirty="0">
                          <a:latin typeface="Times New Roman" panose="02020603050405020304" pitchFamily="18" charset="0"/>
                          <a:cs typeface="Times New Roman" panose="02020603050405020304" pitchFamily="18" charset="0"/>
                        </a:rPr>
                        <a:t>Loans Securitized</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490390981"/>
                  </a:ext>
                </a:extLst>
              </a:tr>
              <a:tr h="370840">
                <a:tc>
                  <a:txBody>
                    <a:bodyPr/>
                    <a:lstStyle/>
                    <a:p>
                      <a:pPr algn="l"/>
                      <a:r>
                        <a:rPr lang="en-US" sz="1800" dirty="0">
                          <a:latin typeface="Times New Roman" panose="02020603050405020304" pitchFamily="18" charset="0"/>
                          <a:cs typeface="Times New Roman" panose="02020603050405020304" pitchFamily="18" charset="0"/>
                        </a:rPr>
                        <a:t>Loans held on the balance sheet of the bank</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1800" dirty="0">
                          <a:latin typeface="Times New Roman" panose="02020603050405020304" pitchFamily="18" charset="0"/>
                          <a:cs typeface="Times New Roman" panose="02020603050405020304" pitchFamily="18" charset="0"/>
                        </a:rPr>
                        <a:t>Some securitized bonds can be kept on balance sheet and used as collateral</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8272636"/>
                  </a:ext>
                </a:extLst>
              </a:tr>
            </a:tbl>
          </a:graphicData>
        </a:graphic>
      </p:graphicFrame>
    </p:spTree>
    <p:extLst>
      <p:ext uri="{BB962C8B-B14F-4D97-AF65-F5344CB8AC3E}">
        <p14:creationId xmlns:p14="http://schemas.microsoft.com/office/powerpoint/2010/main" val="27439717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dirty="0"/>
              <a:t>1.2 Bank Run</a:t>
            </a:r>
            <a:endParaRPr kumimoji="1" lang="zh-CN" altLang="en-US" dirty="0"/>
          </a:p>
        </p:txBody>
      </p:sp>
      <p:sp>
        <p:nvSpPr>
          <p:cNvPr id="4" name="文本框 8"/>
          <p:cNvSpPr txBox="1"/>
          <p:nvPr/>
        </p:nvSpPr>
        <p:spPr>
          <a:xfrm>
            <a:off x="7065912" y="6080807"/>
            <a:ext cx="5552808" cy="34509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altLang="zh-CN" sz="1400" dirty="0">
                <a:solidFill>
                  <a:schemeClr val="tx1">
                    <a:lumMod val="75000"/>
                    <a:lumOff val="25000"/>
                  </a:schemeClr>
                </a:solidFill>
                <a:latin typeface="+mn-ea"/>
              </a:rPr>
              <a:t>American Union Bank, New York City. April 26, 1932</a:t>
            </a:r>
            <a:endParaRPr lang="zh-CN" altLang="en-US" sz="1400" dirty="0">
              <a:solidFill>
                <a:schemeClr val="tx1">
                  <a:lumMod val="75000"/>
                  <a:lumOff val="25000"/>
                </a:schemeClr>
              </a:solidFill>
              <a:latin typeface="+mn-ea"/>
            </a:endParaRPr>
          </a:p>
        </p:txBody>
      </p:sp>
      <p:sp>
        <p:nvSpPr>
          <p:cNvPr id="10" name="文本框 8"/>
          <p:cNvSpPr txBox="1"/>
          <p:nvPr/>
        </p:nvSpPr>
        <p:spPr>
          <a:xfrm>
            <a:off x="1394374" y="2995404"/>
            <a:ext cx="5671538" cy="32612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A bank run </a:t>
            </a: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(also known as a run on the bank) occurs when a large number of people withdraw their money from a bank, because they believe the bank may cease to function in the near future. </a:t>
            </a:r>
          </a:p>
          <a:p>
            <a:pPr algn="just">
              <a:lnSpc>
                <a:spcPct val="130000"/>
              </a:lnSpc>
            </a:pPr>
            <a:endPar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just">
              <a:lnSpc>
                <a:spcPct val="130000"/>
              </a:lnSpc>
            </a:pP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A banking panic </a:t>
            </a: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or bank panic is a financial crisis that occurs when many banks suffer runs at the same time, as people suddenly try to convert their threatened deposits into cash or try to get out of their domestic banking system altogether.</a:t>
            </a:r>
          </a:p>
          <a:p>
            <a:pPr algn="just">
              <a:lnSpc>
                <a:spcPct val="130000"/>
              </a:lnSpc>
            </a:pPr>
            <a:endPar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just">
              <a:lnSpc>
                <a:spcPct val="130000"/>
              </a:lnSpc>
            </a:pP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We would talk about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Run on Repo </a:t>
            </a: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later in this presentation.</a:t>
            </a:r>
            <a:endParaRPr lang="zh-CN"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A42B6C75-09C1-4EA8-A7C6-07D2498A4DC6}"/>
              </a:ext>
            </a:extLst>
          </p:cNvPr>
          <p:cNvPicPr>
            <a:picLocks noChangeAspect="1"/>
          </p:cNvPicPr>
          <p:nvPr/>
        </p:nvPicPr>
        <p:blipFill>
          <a:blip r:embed="rId2"/>
          <a:stretch>
            <a:fillRect/>
          </a:stretch>
        </p:blipFill>
        <p:spPr>
          <a:xfrm>
            <a:off x="7178040" y="2255471"/>
            <a:ext cx="4902676" cy="3825847"/>
          </a:xfrm>
          <a:prstGeom prst="rect">
            <a:avLst/>
          </a:prstGeom>
        </p:spPr>
      </p:pic>
      <p:grpSp>
        <p:nvGrpSpPr>
          <p:cNvPr id="28" name="组 6">
            <a:extLst>
              <a:ext uri="{FF2B5EF4-FFF2-40B4-BE49-F238E27FC236}">
                <a16:creationId xmlns:a16="http://schemas.microsoft.com/office/drawing/2014/main" id="{38FF7DD3-FA8C-4437-8A62-DE882AC64B6B}"/>
              </a:ext>
            </a:extLst>
          </p:cNvPr>
          <p:cNvGrpSpPr/>
          <p:nvPr/>
        </p:nvGrpSpPr>
        <p:grpSpPr>
          <a:xfrm>
            <a:off x="1148594" y="4360778"/>
            <a:ext cx="267304" cy="264666"/>
            <a:chOff x="6177776" y="1807948"/>
            <a:chExt cx="1115122" cy="1115122"/>
          </a:xfrm>
        </p:grpSpPr>
        <p:sp>
          <p:nvSpPr>
            <p:cNvPr id="29" name="椭圆 28">
              <a:extLst>
                <a:ext uri="{FF2B5EF4-FFF2-40B4-BE49-F238E27FC236}">
                  <a16:creationId xmlns:a16="http://schemas.microsoft.com/office/drawing/2014/main" id="{01054C34-1929-472D-BF11-31E9662B7EAE}"/>
                </a:ext>
              </a:extLst>
            </p:cNvPr>
            <p:cNvSpPr/>
            <p:nvPr/>
          </p:nvSpPr>
          <p:spPr>
            <a:xfrm>
              <a:off x="6177776" y="1807948"/>
              <a:ext cx="1115122" cy="11151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0" name="L 形 29">
              <a:extLst>
                <a:ext uri="{FF2B5EF4-FFF2-40B4-BE49-F238E27FC236}">
                  <a16:creationId xmlns:a16="http://schemas.microsoft.com/office/drawing/2014/main" id="{53512916-2E59-4FDE-AD7E-439B0B127D71}"/>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31" name="组 9">
            <a:extLst>
              <a:ext uri="{FF2B5EF4-FFF2-40B4-BE49-F238E27FC236}">
                <a16:creationId xmlns:a16="http://schemas.microsoft.com/office/drawing/2014/main" id="{39D6455F-1925-424D-8EA6-A4B4AE5B9C24}"/>
              </a:ext>
            </a:extLst>
          </p:cNvPr>
          <p:cNvGrpSpPr/>
          <p:nvPr/>
        </p:nvGrpSpPr>
        <p:grpSpPr>
          <a:xfrm>
            <a:off x="1148594" y="3069540"/>
            <a:ext cx="267304" cy="269028"/>
            <a:chOff x="6177776" y="1807948"/>
            <a:chExt cx="1115122" cy="1115122"/>
          </a:xfrm>
        </p:grpSpPr>
        <p:sp>
          <p:nvSpPr>
            <p:cNvPr id="32" name="椭圆 31">
              <a:extLst>
                <a:ext uri="{FF2B5EF4-FFF2-40B4-BE49-F238E27FC236}">
                  <a16:creationId xmlns:a16="http://schemas.microsoft.com/office/drawing/2014/main" id="{0A9B2DB0-0FC7-4298-A645-EAC28644C186}"/>
                </a:ext>
              </a:extLst>
            </p:cNvPr>
            <p:cNvSpPr/>
            <p:nvPr/>
          </p:nvSpPr>
          <p:spPr>
            <a:xfrm>
              <a:off x="6177776" y="1807948"/>
              <a:ext cx="1115122" cy="111512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3" name="L 形 32">
              <a:extLst>
                <a:ext uri="{FF2B5EF4-FFF2-40B4-BE49-F238E27FC236}">
                  <a16:creationId xmlns:a16="http://schemas.microsoft.com/office/drawing/2014/main" id="{6318CD1D-CF8A-462B-B060-007116B815DE}"/>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34" name="组 13">
            <a:extLst>
              <a:ext uri="{FF2B5EF4-FFF2-40B4-BE49-F238E27FC236}">
                <a16:creationId xmlns:a16="http://schemas.microsoft.com/office/drawing/2014/main" id="{36113A93-8E4B-4472-8D9C-A24060B33093}"/>
              </a:ext>
            </a:extLst>
          </p:cNvPr>
          <p:cNvGrpSpPr/>
          <p:nvPr/>
        </p:nvGrpSpPr>
        <p:grpSpPr>
          <a:xfrm>
            <a:off x="1148594" y="5914516"/>
            <a:ext cx="267304" cy="269028"/>
            <a:chOff x="6177776" y="1807948"/>
            <a:chExt cx="1115122" cy="1115122"/>
          </a:xfrm>
        </p:grpSpPr>
        <p:sp>
          <p:nvSpPr>
            <p:cNvPr id="35" name="椭圆 34">
              <a:extLst>
                <a:ext uri="{FF2B5EF4-FFF2-40B4-BE49-F238E27FC236}">
                  <a16:creationId xmlns:a16="http://schemas.microsoft.com/office/drawing/2014/main" id="{718F78DF-F0A5-4EFE-9F77-748AAA2464ED}"/>
                </a:ext>
              </a:extLst>
            </p:cNvPr>
            <p:cNvSpPr/>
            <p:nvPr/>
          </p:nvSpPr>
          <p:spPr>
            <a:xfrm>
              <a:off x="6177776" y="1807948"/>
              <a:ext cx="1115122" cy="1115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36" name="L 形 35">
              <a:extLst>
                <a:ext uri="{FF2B5EF4-FFF2-40B4-BE49-F238E27FC236}">
                  <a16:creationId xmlns:a16="http://schemas.microsoft.com/office/drawing/2014/main" id="{2DA30E40-F222-48D0-AB58-7999FB3193B2}"/>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spTree>
    <p:extLst>
      <p:ext uri="{BB962C8B-B14F-4D97-AF65-F5344CB8AC3E}">
        <p14:creationId xmlns:p14="http://schemas.microsoft.com/office/powerpoint/2010/main" val="83108359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262140" y="403064"/>
            <a:ext cx="4061193" cy="721395"/>
          </a:xfrm>
        </p:spPr>
        <p:txBody>
          <a:bodyPr/>
          <a:lstStyle/>
          <a:p>
            <a:r>
              <a:rPr kumimoji="1" lang="en-US" altLang="zh-CN" dirty="0"/>
              <a:t>1.3 The Subprime Mortgage Market</a:t>
            </a:r>
            <a:endParaRPr kumimoji="1" lang="zh-CN" altLang="en-US" dirty="0"/>
          </a:p>
        </p:txBody>
      </p:sp>
      <p:sp>
        <p:nvSpPr>
          <p:cNvPr id="10" name="文本框 8"/>
          <p:cNvSpPr txBox="1"/>
          <p:nvPr/>
        </p:nvSpPr>
        <p:spPr>
          <a:xfrm>
            <a:off x="1439051" y="3901883"/>
            <a:ext cx="9313898" cy="23010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panose="020B0604020202020204" pitchFamily="34" charset="0"/>
              <a:buChar char="•"/>
            </a:pP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The </a:t>
            </a:r>
            <a:r>
              <a:rPr lang="en-US" altLang="zh-CN" sz="1600" b="1" dirty="0">
                <a:solidFill>
                  <a:schemeClr val="tx1">
                    <a:lumMod val="75000"/>
                    <a:lumOff val="25000"/>
                  </a:schemeClr>
                </a:solidFill>
                <a:latin typeface="Times New Roman" panose="02020603050405020304" pitchFamily="18" charset="0"/>
                <a:cs typeface="Times New Roman" panose="02020603050405020304" pitchFamily="18" charset="0"/>
              </a:rPr>
              <a:t>subprime mortgage market </a:t>
            </a: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is a financial innovation, aimed at providing housing finance to people with spotty credit histories, a lack of income documentation, lack of money for a down payment.</a:t>
            </a:r>
          </a:p>
          <a:p>
            <a:pPr marL="285750" indent="-285750" algn="just">
              <a:lnSpc>
                <a:spcPct val="130000"/>
              </a:lnSpc>
              <a:buFont typeface="Arial" panose="020B0604020202020204" pitchFamily="34" charset="0"/>
              <a:buChar char="•"/>
            </a:pP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The innovation was to structure the mortgage. This was accomplished with a fixed initial-period interest rate, but then at the reset date, having the rate rise significantly, essentially requiring the borrower to refinance the mortgage.</a:t>
            </a:r>
          </a:p>
          <a:p>
            <a:pPr marL="285750" indent="-285750" algn="just">
              <a:lnSpc>
                <a:spcPct val="130000"/>
              </a:lnSpc>
              <a:buFont typeface="Arial" panose="020B0604020202020204" pitchFamily="34" charset="0"/>
              <a:buChar char="•"/>
            </a:pPr>
            <a:r>
              <a:rPr lang="en-US" altLang="zh-CN" sz="1600" dirty="0">
                <a:solidFill>
                  <a:schemeClr val="tx1">
                    <a:lumMod val="75000"/>
                    <a:lumOff val="25000"/>
                  </a:schemeClr>
                </a:solidFill>
                <a:latin typeface="Times New Roman" panose="02020603050405020304" pitchFamily="18" charset="0"/>
                <a:cs typeface="Times New Roman" panose="02020603050405020304" pitchFamily="18" charset="0"/>
              </a:rPr>
              <a:t>The innovation was a success. From 2001 to 2006, a total of about $2.5 trillion of subprime mortgage were originated. Almost half came in 2005 and 2006.</a:t>
            </a:r>
            <a:endParaRPr lang="zh-CN" alt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C7172665-5358-4571-B9A8-77815E1171FD}"/>
              </a:ext>
            </a:extLst>
          </p:cNvPr>
          <p:cNvGrpSpPr/>
          <p:nvPr/>
        </p:nvGrpSpPr>
        <p:grpSpPr>
          <a:xfrm>
            <a:off x="1475783" y="3985260"/>
            <a:ext cx="268672" cy="1854531"/>
            <a:chOff x="1475783" y="3985260"/>
            <a:chExt cx="268672" cy="1854531"/>
          </a:xfrm>
        </p:grpSpPr>
        <p:grpSp>
          <p:nvGrpSpPr>
            <p:cNvPr id="16" name="组 6">
              <a:extLst>
                <a:ext uri="{FF2B5EF4-FFF2-40B4-BE49-F238E27FC236}">
                  <a16:creationId xmlns:a16="http://schemas.microsoft.com/office/drawing/2014/main" id="{653189CA-C13F-43C5-B592-FC9C0739829D}"/>
                </a:ext>
              </a:extLst>
            </p:cNvPr>
            <p:cNvGrpSpPr/>
            <p:nvPr/>
          </p:nvGrpSpPr>
          <p:grpSpPr>
            <a:xfrm>
              <a:off x="1477151" y="4650391"/>
              <a:ext cx="267304" cy="269028"/>
              <a:chOff x="6177776" y="1807948"/>
              <a:chExt cx="1115122" cy="1115122"/>
            </a:xfrm>
          </p:grpSpPr>
          <p:sp>
            <p:nvSpPr>
              <p:cNvPr id="17" name="椭圆 16">
                <a:extLst>
                  <a:ext uri="{FF2B5EF4-FFF2-40B4-BE49-F238E27FC236}">
                    <a16:creationId xmlns:a16="http://schemas.microsoft.com/office/drawing/2014/main" id="{A34F476B-1300-450A-8590-B4EECA2BD555}"/>
                  </a:ext>
                </a:extLst>
              </p:cNvPr>
              <p:cNvSpPr/>
              <p:nvPr/>
            </p:nvSpPr>
            <p:spPr>
              <a:xfrm>
                <a:off x="6177776" y="1807948"/>
                <a:ext cx="1115122" cy="11151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18" name="L 形 17">
                <a:extLst>
                  <a:ext uri="{FF2B5EF4-FFF2-40B4-BE49-F238E27FC236}">
                    <a16:creationId xmlns:a16="http://schemas.microsoft.com/office/drawing/2014/main" id="{87BDD5E8-2B23-420C-84FD-BD907A8894F4}"/>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20" name="组 9">
              <a:extLst>
                <a:ext uri="{FF2B5EF4-FFF2-40B4-BE49-F238E27FC236}">
                  <a16:creationId xmlns:a16="http://schemas.microsoft.com/office/drawing/2014/main" id="{E40D4C69-690D-4017-8900-E8B03EF2DCF5}"/>
                </a:ext>
              </a:extLst>
            </p:cNvPr>
            <p:cNvGrpSpPr/>
            <p:nvPr/>
          </p:nvGrpSpPr>
          <p:grpSpPr>
            <a:xfrm>
              <a:off x="1477151" y="3985260"/>
              <a:ext cx="267304" cy="269028"/>
              <a:chOff x="6177776" y="1807948"/>
              <a:chExt cx="1115122" cy="1115122"/>
            </a:xfrm>
          </p:grpSpPr>
          <p:sp>
            <p:nvSpPr>
              <p:cNvPr id="21" name="椭圆 20">
                <a:extLst>
                  <a:ext uri="{FF2B5EF4-FFF2-40B4-BE49-F238E27FC236}">
                    <a16:creationId xmlns:a16="http://schemas.microsoft.com/office/drawing/2014/main" id="{23904CAA-818F-4721-A4E3-2B787A576EEE}"/>
                  </a:ext>
                </a:extLst>
              </p:cNvPr>
              <p:cNvSpPr/>
              <p:nvPr/>
            </p:nvSpPr>
            <p:spPr>
              <a:xfrm>
                <a:off x="6177776" y="1807948"/>
                <a:ext cx="1115122" cy="111512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2" name="L 形 21">
                <a:extLst>
                  <a:ext uri="{FF2B5EF4-FFF2-40B4-BE49-F238E27FC236}">
                    <a16:creationId xmlns:a16="http://schemas.microsoft.com/office/drawing/2014/main" id="{CC957044-9BA9-4E14-8B58-CB9877C46CCE}"/>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nvGrpSpPr>
            <p:cNvPr id="24" name="组 13">
              <a:extLst>
                <a:ext uri="{FF2B5EF4-FFF2-40B4-BE49-F238E27FC236}">
                  <a16:creationId xmlns:a16="http://schemas.microsoft.com/office/drawing/2014/main" id="{FE3F158E-0D49-471E-AB30-DE0188F601D5}"/>
                </a:ext>
              </a:extLst>
            </p:cNvPr>
            <p:cNvGrpSpPr/>
            <p:nvPr/>
          </p:nvGrpSpPr>
          <p:grpSpPr>
            <a:xfrm>
              <a:off x="1475783" y="5570763"/>
              <a:ext cx="267304" cy="269028"/>
              <a:chOff x="6177776" y="1807948"/>
              <a:chExt cx="1115122" cy="1115122"/>
            </a:xfrm>
          </p:grpSpPr>
          <p:sp>
            <p:nvSpPr>
              <p:cNvPr id="25" name="椭圆 24">
                <a:extLst>
                  <a:ext uri="{FF2B5EF4-FFF2-40B4-BE49-F238E27FC236}">
                    <a16:creationId xmlns:a16="http://schemas.microsoft.com/office/drawing/2014/main" id="{B55BFB9B-7719-4F3B-BA76-64F89870F301}"/>
                  </a:ext>
                </a:extLst>
              </p:cNvPr>
              <p:cNvSpPr/>
              <p:nvPr/>
            </p:nvSpPr>
            <p:spPr>
              <a:xfrm>
                <a:off x="6177776" y="1807948"/>
                <a:ext cx="1115122" cy="11151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6" name="L 形 25">
                <a:extLst>
                  <a:ext uri="{FF2B5EF4-FFF2-40B4-BE49-F238E27FC236}">
                    <a16:creationId xmlns:a16="http://schemas.microsoft.com/office/drawing/2014/main" id="{028D705C-95E4-4402-865E-29100C5CCFC3}"/>
                  </a:ext>
                </a:extLst>
              </p:cNvPr>
              <p:cNvSpPr/>
              <p:nvPr/>
            </p:nvSpPr>
            <p:spPr>
              <a:xfrm rot="18900000">
                <a:off x="6407879" y="2115623"/>
                <a:ext cx="654917" cy="382985"/>
              </a:xfrm>
              <a:prstGeom prst="corner">
                <a:avLst>
                  <a:gd name="adj1" fmla="val 28880"/>
                  <a:gd name="adj2" fmla="val 270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grpSp>
      </p:grpSp>
      <p:pic>
        <p:nvPicPr>
          <p:cNvPr id="5" name="图片 4" descr="图片包含 建筑物, 男士, 户外, 正面&#10;&#10;已生成高可信度的说明">
            <a:extLst>
              <a:ext uri="{FF2B5EF4-FFF2-40B4-BE49-F238E27FC236}">
                <a16:creationId xmlns:a16="http://schemas.microsoft.com/office/drawing/2014/main" id="{F96A4361-81CA-46AC-AD77-2AF506C92F33}"/>
              </a:ext>
            </a:extLst>
          </p:cNvPr>
          <p:cNvPicPr>
            <a:picLocks noChangeAspect="1"/>
          </p:cNvPicPr>
          <p:nvPr/>
        </p:nvPicPr>
        <p:blipFill>
          <a:blip r:embed="rId2"/>
          <a:stretch>
            <a:fillRect/>
          </a:stretch>
        </p:blipFill>
        <p:spPr>
          <a:xfrm>
            <a:off x="7801482" y="1360707"/>
            <a:ext cx="4039997" cy="2356665"/>
          </a:xfrm>
          <a:prstGeom prst="rect">
            <a:avLst/>
          </a:prstGeom>
        </p:spPr>
      </p:pic>
      <p:sp>
        <p:nvSpPr>
          <p:cNvPr id="28" name="文本框 8">
            <a:extLst>
              <a:ext uri="{FF2B5EF4-FFF2-40B4-BE49-F238E27FC236}">
                <a16:creationId xmlns:a16="http://schemas.microsoft.com/office/drawing/2014/main" id="{8AC230F6-5649-48EC-9D6E-1C07B052C773}"/>
              </a:ext>
            </a:extLst>
          </p:cNvPr>
          <p:cNvSpPr txBox="1"/>
          <p:nvPr/>
        </p:nvSpPr>
        <p:spPr>
          <a:xfrm>
            <a:off x="2106817" y="2089293"/>
            <a:ext cx="5671538" cy="13407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George W. Bush in 2004:</a:t>
            </a:r>
          </a:p>
          <a:p>
            <a:pPr algn="just">
              <a:lnSpc>
                <a:spcPct val="130000"/>
              </a:lnSpc>
            </a:pPr>
            <a:r>
              <a:rPr lang="en-US" altLang="zh-CN" sz="1600" b="1" dirty="0">
                <a:latin typeface="Times New Roman" panose="02020603050405020304" pitchFamily="18" charset="0"/>
                <a:cs typeface="Times New Roman" panose="02020603050405020304" pitchFamily="18" charset="0"/>
              </a:rPr>
              <a:t>“Not enough minorities own their own homes. One thing I’ve done is I’ve called on private sector mortgage banks and banks to be more aggressive about lending to first-time home buyers.”</a:t>
            </a:r>
            <a:endParaRPr lang="zh-CN" alt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967825"/>
      </p:ext>
    </p:extLst>
  </p:cSld>
  <p:clrMapOvr>
    <a:masterClrMapping/>
  </p:clrMapOvr>
  <p:transition>
    <p:fade/>
  </p:transition>
</p:sld>
</file>

<file path=ppt/theme/theme1.xml><?xml version="1.0" encoding="utf-8"?>
<a:theme xmlns:a="http://schemas.openxmlformats.org/drawingml/2006/main" name="模板页面">
  <a:themeElements>
    <a:clrScheme name="自定义 39">
      <a:dk1>
        <a:srgbClr val="000000"/>
      </a:dk1>
      <a:lt1>
        <a:srgbClr val="FFFFFF"/>
      </a:lt1>
      <a:dk2>
        <a:srgbClr val="000000"/>
      </a:dk2>
      <a:lt2>
        <a:srgbClr val="FFFDFD"/>
      </a:lt2>
      <a:accent1>
        <a:srgbClr val="39A9DE"/>
      </a:accent1>
      <a:accent2>
        <a:srgbClr val="838FD4"/>
      </a:accent2>
      <a:accent3>
        <a:srgbClr val="41C0B8"/>
      </a:accent3>
      <a:accent4>
        <a:srgbClr val="91CE6F"/>
      </a:accent4>
      <a:accent5>
        <a:srgbClr val="A0CD4E"/>
      </a:accent5>
      <a:accent6>
        <a:srgbClr val="515151"/>
      </a:accent6>
      <a:hlink>
        <a:srgbClr val="0563C1"/>
      </a:hlink>
      <a:folHlink>
        <a:srgbClr val="954F72"/>
      </a:folHlink>
    </a:clrScheme>
    <a:fontScheme name="自定义 46">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2269</TotalTime>
  <Words>3261</Words>
  <Application>Microsoft Office PowerPoint</Application>
  <PresentationFormat>宽屏</PresentationFormat>
  <Paragraphs>206</Paragraphs>
  <Slides>35</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35</vt:i4>
      </vt:variant>
    </vt:vector>
  </HeadingPairs>
  <TitlesOfParts>
    <vt:vector size="47" baseType="lpstr">
      <vt:lpstr>宋体</vt:lpstr>
      <vt:lpstr>微软雅黑</vt:lpstr>
      <vt:lpstr>微软雅黑</vt:lpstr>
      <vt:lpstr>等线</vt:lpstr>
      <vt:lpstr>Arial</vt:lpstr>
      <vt:lpstr>Calibri</vt:lpstr>
      <vt:lpstr>Cambria Math</vt:lpstr>
      <vt:lpstr>Century Gothic</vt:lpstr>
      <vt:lpstr>Segoe UI Light</vt:lpstr>
      <vt:lpstr>Times New Roman</vt:lpstr>
      <vt:lpstr>模板页面</vt:lpstr>
      <vt:lpstr>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OfficePLUS</dc:creator>
  <cp:keywords/>
  <dc:description/>
  <cp:lastModifiedBy>Ethan Xu</cp:lastModifiedBy>
  <cp:revision>187</cp:revision>
  <dcterms:created xsi:type="dcterms:W3CDTF">2015-08-18T02:51:41Z</dcterms:created>
  <dcterms:modified xsi:type="dcterms:W3CDTF">2018-09-25T17:47:22Z</dcterms:modified>
  <cp:category/>
</cp:coreProperties>
</file>